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82" r:id="rId19"/>
    <p:sldId id="283" r:id="rId20"/>
    <p:sldId id="274" r:id="rId21"/>
    <p:sldId id="284" r:id="rId22"/>
    <p:sldId id="275" r:id="rId23"/>
    <p:sldId id="285" r:id="rId24"/>
    <p:sldId id="276" r:id="rId25"/>
    <p:sldId id="277" r:id="rId26"/>
    <p:sldId id="286" r:id="rId27"/>
    <p:sldId id="278" r:id="rId28"/>
    <p:sldId id="279" r:id="rId29"/>
    <p:sldId id="280" r:id="rId30"/>
    <p:sldId id="281" r:id="rId3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36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33F3-D35A-4F73-95B5-BF1CEED42818}" type="datetimeFigureOut">
              <a:rPr lang="cs-CZ" smtClean="0"/>
              <a:pPr/>
              <a:t>12.4.2017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1F225-C3EA-4202-B3E3-B441FD5B9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33F3-D35A-4F73-95B5-BF1CEED42818}" type="datetimeFigureOut">
              <a:rPr lang="cs-CZ" smtClean="0"/>
              <a:pPr/>
              <a:t>12.4.2017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1F225-C3EA-4202-B3E3-B441FD5B9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33F3-D35A-4F73-95B5-BF1CEED42818}" type="datetimeFigureOut">
              <a:rPr lang="cs-CZ" smtClean="0"/>
              <a:pPr/>
              <a:t>12.4.2017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1F225-C3EA-4202-B3E3-B441FD5B9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33F3-D35A-4F73-95B5-BF1CEED42818}" type="datetimeFigureOut">
              <a:rPr lang="cs-CZ" smtClean="0"/>
              <a:pPr/>
              <a:t>12.4.2017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1F225-C3EA-4202-B3E3-B441FD5B9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33F3-D35A-4F73-95B5-BF1CEED42818}" type="datetimeFigureOut">
              <a:rPr lang="cs-CZ" smtClean="0"/>
              <a:pPr/>
              <a:t>12.4.2017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1F225-C3EA-4202-B3E3-B441FD5B9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33F3-D35A-4F73-95B5-BF1CEED42818}" type="datetimeFigureOut">
              <a:rPr lang="cs-CZ" smtClean="0"/>
              <a:pPr/>
              <a:t>12.4.2017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1F225-C3EA-4202-B3E3-B441FD5B9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33F3-D35A-4F73-95B5-BF1CEED42818}" type="datetimeFigureOut">
              <a:rPr lang="cs-CZ" smtClean="0"/>
              <a:pPr/>
              <a:t>12.4.2017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1F225-C3EA-4202-B3E3-B441FD5B9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33F3-D35A-4F73-95B5-BF1CEED42818}" type="datetimeFigureOut">
              <a:rPr lang="cs-CZ" smtClean="0"/>
              <a:pPr/>
              <a:t>12.4.2017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1F225-C3EA-4202-B3E3-B441FD5B9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33F3-D35A-4F73-95B5-BF1CEED42818}" type="datetimeFigureOut">
              <a:rPr lang="cs-CZ" smtClean="0"/>
              <a:pPr/>
              <a:t>12.4.2017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1F225-C3EA-4202-B3E3-B441FD5B9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33F3-D35A-4F73-95B5-BF1CEED42818}" type="datetimeFigureOut">
              <a:rPr lang="cs-CZ" smtClean="0"/>
              <a:pPr/>
              <a:t>12.4.2017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1F225-C3EA-4202-B3E3-B441FD5B9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33F3-D35A-4F73-95B5-BF1CEED42818}" type="datetimeFigureOut">
              <a:rPr lang="cs-CZ" smtClean="0"/>
              <a:pPr/>
              <a:t>12.4.2017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1F225-C3EA-4202-B3E3-B441FD5B9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233F3-D35A-4F73-95B5-BF1CEED42818}" type="datetimeFigureOut">
              <a:rPr lang="cs-CZ" smtClean="0"/>
              <a:pPr/>
              <a:t>12.4.2017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1F225-C3EA-4202-B3E3-B441FD5B960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HROZBY A PŘÍLEŽITOSTI PRO VZDĚLÁVÁNÍ V PRAŽSKÉM PRSTENCI</a:t>
            </a:r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dvou letech do školky“</a:t>
            </a:r>
          </a:p>
          <a:p>
            <a:r>
              <a:rPr lang="cs-CZ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11.4.2017  </a:t>
            </a:r>
          </a:p>
          <a:p>
            <a:r>
              <a:rPr lang="cs-CZ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Pavla </a:t>
            </a:r>
            <a:r>
              <a:rPr lang="cs-CZ" sz="1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Babjaková</a:t>
            </a:r>
            <a:endParaRPr lang="cs-CZ" sz="1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18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70025"/>
          </a:xfrm>
        </p:spPr>
        <p:txBody>
          <a:bodyPr/>
          <a:lstStyle/>
          <a:p>
            <a:r>
              <a:rPr lang="cs-CZ" dirty="0" smtClean="0"/>
              <a:t>Umývárna</a:t>
            </a:r>
            <a:endParaRPr lang="cs-CZ" dirty="0"/>
          </a:p>
        </p:txBody>
      </p:sp>
      <p:sp>
        <p:nvSpPr>
          <p:cNvPr id="2" name="Podnadpis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20170404_0944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412776"/>
            <a:ext cx="6684235" cy="5013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20170404_0943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196752"/>
            <a:ext cx="7056784" cy="5292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2204864"/>
            <a:ext cx="2674640" cy="2866330"/>
          </a:xfrm>
        </p:spPr>
        <p:txBody>
          <a:bodyPr>
            <a:normAutofit/>
          </a:bodyPr>
          <a:lstStyle/>
          <a:p>
            <a:r>
              <a:rPr lang="cs-CZ" dirty="0" smtClean="0"/>
              <a:t>Koutek na přebalování</a:t>
            </a:r>
            <a:endParaRPr lang="cs-CZ" dirty="0"/>
          </a:p>
        </p:txBody>
      </p:sp>
      <p:pic>
        <p:nvPicPr>
          <p:cNvPr id="5" name="Obrázek 4" descr="20170404_0944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862365" y="-2753926"/>
            <a:ext cx="10639267" cy="7979450"/>
          </a:xfrm>
          <a:prstGeom prst="rect">
            <a:avLst/>
          </a:prstGeom>
        </p:spPr>
      </p:pic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600200"/>
            <a:ext cx="3538736" cy="4525963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45857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Šatna dětí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68760"/>
            <a:ext cx="6956590" cy="5217443"/>
          </a:xfrm>
        </p:spPr>
      </p:pic>
      <p:pic>
        <p:nvPicPr>
          <p:cNvPr id="5" name="Obrázek 4" descr="20170404_0945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196752"/>
            <a:ext cx="7068277" cy="53012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151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3572076" cy="5589240"/>
          </a:xfrm>
        </p:spPr>
        <p:txBody>
          <a:bodyPr>
            <a:noAutofit/>
          </a:bodyPr>
          <a:lstStyle/>
          <a:p>
            <a:r>
              <a:rPr lang="cs-CZ" sz="3200" dirty="0" smtClean="0"/>
              <a:t>Hygiena- většina dětí má ještě pleny.</a:t>
            </a:r>
            <a:br>
              <a:rPr lang="cs-CZ" sz="3200" dirty="0" smtClean="0"/>
            </a:br>
            <a:r>
              <a:rPr lang="cs-CZ" sz="3200" dirty="0" smtClean="0"/>
              <a:t>Každé dítě má své vlastní pleny v označeném košíku.</a:t>
            </a:r>
            <a:br>
              <a:rPr lang="cs-CZ" sz="3200" dirty="0" smtClean="0"/>
            </a:br>
            <a:r>
              <a:rPr lang="cs-CZ" sz="3200" dirty="0" smtClean="0"/>
              <a:t>Při přebalování používáme vlhčené ubrousky a ochranný krém.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69601" y="1014975"/>
            <a:ext cx="6034617" cy="4525963"/>
          </a:xfrm>
        </p:spPr>
      </p:pic>
      <p:pic>
        <p:nvPicPr>
          <p:cNvPr id="5" name="Obrázek 4" descr="20170404_0944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065832" y="1046736"/>
            <a:ext cx="6288699" cy="47165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2702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Dopolední činnosti - hry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68760"/>
            <a:ext cx="6802702" cy="5102027"/>
          </a:xfrm>
        </p:spPr>
      </p:pic>
      <p:pic>
        <p:nvPicPr>
          <p:cNvPr id="5" name="Obrázek 4" descr="20170223_0947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268760"/>
            <a:ext cx="6840760" cy="49685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9894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 bazénku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68760"/>
            <a:ext cx="6617708" cy="4963281"/>
          </a:xfrm>
        </p:spPr>
      </p:pic>
      <p:pic>
        <p:nvPicPr>
          <p:cNvPr id="4" name="Obrázek 3" descr="20170404_0952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052736"/>
            <a:ext cx="7608846" cy="53285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9093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Příprava na velikonoce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40768"/>
            <a:ext cx="6689716" cy="5017287"/>
          </a:xfrm>
        </p:spPr>
      </p:pic>
    </p:spTree>
    <p:extLst>
      <p:ext uri="{BB962C8B-B14F-4D97-AF65-F5344CB8AC3E}">
        <p14:creationId xmlns="" xmlns:p14="http://schemas.microsoft.com/office/powerpoint/2010/main" val="156427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20170404_0949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836712"/>
            <a:ext cx="7848872" cy="5517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Dopravní hra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7042729" cy="5282047"/>
          </a:xfrm>
        </p:spPr>
      </p:pic>
    </p:spTree>
    <p:extLst>
      <p:ext uri="{BB962C8B-B14F-4D97-AF65-F5344CB8AC3E}">
        <p14:creationId xmlns="" xmlns:p14="http://schemas.microsoft.com/office/powerpoint/2010/main" val="245916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Jeselská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třída byla otevřena v lednu 2006 při SMŠ „</a:t>
            </a:r>
            <a:r>
              <a:rPr lang="cs-CZ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KORÁLEK“,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s.r.o.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Zástupný symbol pro obsah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2856"/>
            <a:ext cx="4040188" cy="3816424"/>
          </a:xfrm>
        </p:spPr>
      </p:pic>
      <p:pic>
        <p:nvPicPr>
          <p:cNvPr id="9" name="Zástupný symbol pro obsah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132856"/>
            <a:ext cx="4041775" cy="3816423"/>
          </a:xfrm>
        </p:spPr>
      </p:pic>
    </p:spTree>
    <p:extLst>
      <p:ext uri="{BB962C8B-B14F-4D97-AF65-F5344CB8AC3E}">
        <p14:creationId xmlns="" xmlns:p14="http://schemas.microsoft.com/office/powerpoint/2010/main" val="5366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Výroba velikonočních vajíček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96752"/>
            <a:ext cx="7114737" cy="5336053"/>
          </a:xfrm>
        </p:spPr>
      </p:pic>
    </p:spTree>
    <p:extLst>
      <p:ext uri="{BB962C8B-B14F-4D97-AF65-F5344CB8AC3E}">
        <p14:creationId xmlns="" xmlns:p14="http://schemas.microsoft.com/office/powerpoint/2010/main" val="382628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Kamarádi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063" y="1600200"/>
            <a:ext cx="6031874" cy="4525963"/>
          </a:xfrm>
        </p:spPr>
      </p:pic>
    </p:spTree>
    <p:extLst>
      <p:ext uri="{BB962C8B-B14F-4D97-AF65-F5344CB8AC3E}">
        <p14:creationId xmlns="" xmlns:p14="http://schemas.microsoft.com/office/powerpoint/2010/main" val="68838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Stolování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063" y="1600200"/>
            <a:ext cx="6031874" cy="4525963"/>
          </a:xfrm>
        </p:spPr>
      </p:pic>
    </p:spTree>
    <p:extLst>
      <p:ext uri="{BB962C8B-B14F-4D97-AF65-F5344CB8AC3E}">
        <p14:creationId xmlns="" xmlns:p14="http://schemas.microsoft.com/office/powerpoint/2010/main" val="171728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Pobyt venku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8" cy="4525963"/>
          </a:xfrm>
        </p:spPr>
      </p:pic>
    </p:spTree>
    <p:extLst>
      <p:ext uri="{BB962C8B-B14F-4D97-AF65-F5344CB8AC3E}">
        <p14:creationId xmlns="" xmlns:p14="http://schemas.microsoft.com/office/powerpoint/2010/main" val="100092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Děti jedí samy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68760"/>
            <a:ext cx="6761724" cy="5071293"/>
          </a:xfrm>
        </p:spPr>
      </p:pic>
    </p:spTree>
    <p:extLst>
      <p:ext uri="{BB962C8B-B14F-4D97-AF65-F5344CB8AC3E}">
        <p14:creationId xmlns="" xmlns:p14="http://schemas.microsoft.com/office/powerpoint/2010/main" val="309003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Těm nejmenším pomáháme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96752"/>
            <a:ext cx="6689716" cy="5017287"/>
          </a:xfrm>
        </p:spPr>
      </p:pic>
    </p:spTree>
    <p:extLst>
      <p:ext uri="{BB962C8B-B14F-4D97-AF65-F5344CB8AC3E}">
        <p14:creationId xmlns="" xmlns:p14="http://schemas.microsoft.com/office/powerpoint/2010/main" val="224890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Odpolední svačina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96752"/>
            <a:ext cx="6833732" cy="5125299"/>
          </a:xfrm>
        </p:spPr>
      </p:pic>
    </p:spTree>
    <p:extLst>
      <p:ext uri="{BB962C8B-B14F-4D97-AF65-F5344CB8AC3E}">
        <p14:creationId xmlns="" xmlns:p14="http://schemas.microsoft.com/office/powerpoint/2010/main" val="339649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196752"/>
            <a:ext cx="3250704" cy="3730426"/>
          </a:xfrm>
        </p:spPr>
        <p:txBody>
          <a:bodyPr/>
          <a:lstStyle/>
          <a:p>
            <a:r>
              <a:rPr lang="cs-CZ" dirty="0" smtClean="0"/>
              <a:t>Práce dětí</a:t>
            </a:r>
            <a:br>
              <a:rPr lang="cs-CZ" dirty="0" smtClean="0"/>
            </a:br>
            <a:r>
              <a:rPr lang="cs-CZ" dirty="0" smtClean="0"/>
              <a:t>vystavené v šatně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1609" y="1158991"/>
            <a:ext cx="6034617" cy="4525963"/>
          </a:xfrm>
        </p:spPr>
      </p:pic>
    </p:spTree>
    <p:extLst>
      <p:ext uri="{BB962C8B-B14F-4D97-AF65-F5344CB8AC3E}">
        <p14:creationId xmlns="" xmlns:p14="http://schemas.microsoft.com/office/powerpoint/2010/main" val="76989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74640" cy="5890666"/>
          </a:xfrm>
        </p:spPr>
        <p:txBody>
          <a:bodyPr>
            <a:normAutofit/>
          </a:bodyPr>
          <a:lstStyle/>
          <a:p>
            <a:r>
              <a:rPr lang="cs-CZ" sz="3200" dirty="0" smtClean="0"/>
              <a:t>Informace pro rodiče, jsou převážně v obrázkové formě, aby i děti věděly o čem jsme si povídali.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7593" y="1230999"/>
            <a:ext cx="6034617" cy="4525963"/>
          </a:xfrm>
        </p:spPr>
      </p:pic>
    </p:spTree>
    <p:extLst>
      <p:ext uri="{BB962C8B-B14F-4D97-AF65-F5344CB8AC3E}">
        <p14:creationId xmlns="" xmlns:p14="http://schemas.microsoft.com/office/powerpoint/2010/main" val="287082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/>
          <a:lstStyle/>
          <a:p>
            <a:r>
              <a:rPr lang="cs-CZ" b="1" dirty="0" smtClean="0"/>
              <a:t>Dvouleté děti do MŠ „ano“, ale jen do samostatné skupiny s maximálním počtem 16 ti dětí!!!</a:t>
            </a:r>
            <a:endParaRPr lang="cs-CZ" b="1" dirty="0"/>
          </a:p>
        </p:txBody>
      </p:sp>
    </p:spTree>
    <p:extLst>
      <p:ext uri="{BB962C8B-B14F-4D97-AF65-F5344CB8AC3E}">
        <p14:creationId xmlns="" xmlns:p14="http://schemas.microsoft.com/office/powerpoint/2010/main" val="178971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txBody>
          <a:bodyPr>
            <a:normAutofit/>
          </a:bodyPr>
          <a:lstStyle/>
          <a:p>
            <a:r>
              <a:rPr lang="cs-CZ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Jeselská</a:t>
            </a:r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třída pro děti od 18 měsíců do tří let.</a:t>
            </a:r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83568" y="1340768"/>
            <a:ext cx="7992888" cy="53553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MČ Prahy 13, byly postupně zrušeny všechny jesle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načná poptávka o přijmutí dětí před dovršením věku 3 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elká část rodičů měla nastavenou RD do dvou let věku dítěte, a pak složitě řešila zaopatření dětí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------------------------------------------------------------------------------------------------------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ěti jsou přijímány od 18 měsíců ( podmínka k přijetí- dítě již musí chodit a musí být řádně očkované)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rovozní doba  Po – Pá, od 7:30 do 16:00 hod.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aximální počet zapsaných dětí : 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ěsíční poplatek: 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- při plné docházce    		6600,- Kč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- při deseti denní docházce		4600,- Kč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- celodenní stravné		    40,- Kč</a:t>
            </a:r>
          </a:p>
          <a:p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ěti jsou pak přednostně přijímány do MŠ i před dovršením tří 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088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3501008"/>
            <a:ext cx="8229600" cy="1143000"/>
          </a:xfrm>
        </p:spPr>
        <p:txBody>
          <a:bodyPr/>
          <a:lstStyle/>
          <a:p>
            <a:r>
              <a:rPr lang="cs-CZ" dirty="0" smtClean="0"/>
              <a:t>Děkuji za pozornost.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84846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38538"/>
          </a:xfrm>
        </p:spPr>
        <p:txBody>
          <a:bodyPr>
            <a:normAutofit/>
          </a:bodyPr>
          <a:lstStyle/>
          <a:p>
            <a:r>
              <a:rPr lang="cs-CZ" sz="6000" dirty="0" smtClean="0"/>
              <a:t>Vybavení a zařízení třídy, pro  dvouleté děti. </a:t>
            </a:r>
            <a:endParaRPr lang="cs-CZ" sz="6000" dirty="0"/>
          </a:p>
        </p:txBody>
      </p:sp>
    </p:spTree>
    <p:extLst>
      <p:ext uri="{BB962C8B-B14F-4D97-AF65-F5344CB8AC3E}">
        <p14:creationId xmlns="" xmlns:p14="http://schemas.microsoft.com/office/powerpoint/2010/main" val="39470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Ložnice</a:t>
            </a:r>
            <a:endParaRPr lang="cs-CZ" dirty="0"/>
          </a:p>
        </p:txBody>
      </p:sp>
      <p:sp>
        <p:nvSpPr>
          <p:cNvPr id="2" name="Podnadpis 1"/>
          <p:cNvSpPr>
            <a:spLocks noGrp="1"/>
          </p:cNvSpPr>
          <p:nvPr>
            <p:ph type="subTitle" idx="1"/>
          </p:nvPr>
        </p:nvSpPr>
        <p:spPr>
          <a:xfrm>
            <a:off x="395536" y="0"/>
            <a:ext cx="6400800" cy="1752600"/>
          </a:xfrm>
        </p:spPr>
        <p:txBody>
          <a:bodyPr/>
          <a:lstStyle/>
          <a:p>
            <a:r>
              <a:rPr lang="cs-CZ" dirty="0" smtClean="0"/>
              <a:t>Ložnice</a:t>
            </a:r>
            <a:endParaRPr lang="cs-CZ" dirty="0"/>
          </a:p>
        </p:txBody>
      </p:sp>
      <p:pic>
        <p:nvPicPr>
          <p:cNvPr id="4" name="Obrázek 3" descr="20170404_0940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548680"/>
            <a:ext cx="7848872" cy="58866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Jídelna, pracovna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08876"/>
            <a:ext cx="7200799" cy="5400599"/>
          </a:xfrm>
        </p:spPr>
      </p:pic>
    </p:spTree>
    <p:extLst>
      <p:ext uri="{BB962C8B-B14F-4D97-AF65-F5344CB8AC3E}">
        <p14:creationId xmlns="" xmlns:p14="http://schemas.microsoft.com/office/powerpoint/2010/main" val="7676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Herna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8" cy="4525963"/>
          </a:xfrm>
        </p:spPr>
      </p:pic>
    </p:spTree>
    <p:extLst>
      <p:ext uri="{BB962C8B-B14F-4D97-AF65-F5344CB8AC3E}">
        <p14:creationId xmlns="" xmlns:p14="http://schemas.microsoft.com/office/powerpoint/2010/main" val="73443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WC s malými nočníky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7704855" cy="5071293"/>
          </a:xfrm>
        </p:spPr>
      </p:pic>
    </p:spTree>
    <p:extLst>
      <p:ext uri="{BB962C8B-B14F-4D97-AF65-F5344CB8AC3E}">
        <p14:creationId xmlns="" xmlns:p14="http://schemas.microsoft.com/office/powerpoint/2010/main" val="384903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WC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96752"/>
            <a:ext cx="6833732" cy="5125299"/>
          </a:xfrm>
        </p:spPr>
      </p:pic>
    </p:spTree>
    <p:extLst>
      <p:ext uri="{BB962C8B-B14F-4D97-AF65-F5344CB8AC3E}">
        <p14:creationId xmlns="" xmlns:p14="http://schemas.microsoft.com/office/powerpoint/2010/main" val="405592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</TotalTime>
  <Words>227</Words>
  <Application>Microsoft Office PowerPoint</Application>
  <PresentationFormat>Předvádění na obrazovce (4:3)</PresentationFormat>
  <Paragraphs>47</Paragraphs>
  <Slides>30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1" baseType="lpstr">
      <vt:lpstr>Motiv sady Office</vt:lpstr>
      <vt:lpstr>HROZBY A PŘÍLEŽITOSTI PRO VZDĚLÁVÁNÍ V PRAŽSKÉM PRSTENCI</vt:lpstr>
      <vt:lpstr>Jeselská třída byla otevřena v lednu 2006 při SMŠ „KORÁLEK“, s.r.o.</vt:lpstr>
      <vt:lpstr>Jeselská třída pro děti od 18 měsíců do tří let.</vt:lpstr>
      <vt:lpstr>Vybavení a zařízení třídy, pro  dvouleté děti. </vt:lpstr>
      <vt:lpstr>Ložnice</vt:lpstr>
      <vt:lpstr>Jídelna, pracovna</vt:lpstr>
      <vt:lpstr>Herna</vt:lpstr>
      <vt:lpstr>WC s malými nočníky</vt:lpstr>
      <vt:lpstr>WC</vt:lpstr>
      <vt:lpstr>Umývárna</vt:lpstr>
      <vt:lpstr>Snímek 11</vt:lpstr>
      <vt:lpstr>Koutek na přebalování</vt:lpstr>
      <vt:lpstr>Šatna dětí</vt:lpstr>
      <vt:lpstr>Hygiena- většina dětí má ještě pleny. Každé dítě má své vlastní pleny v označeném košíku. Při přebalování používáme vlhčené ubrousky a ochranný krém.</vt:lpstr>
      <vt:lpstr>Dopolední činnosti - hry</vt:lpstr>
      <vt:lpstr>V bazénku</vt:lpstr>
      <vt:lpstr>Příprava na velikonoce</vt:lpstr>
      <vt:lpstr>Snímek 18</vt:lpstr>
      <vt:lpstr>Dopravní hra</vt:lpstr>
      <vt:lpstr>Výroba velikonočních vajíček</vt:lpstr>
      <vt:lpstr>Kamarádi</vt:lpstr>
      <vt:lpstr>Stolování</vt:lpstr>
      <vt:lpstr>Pobyt venku</vt:lpstr>
      <vt:lpstr>Děti jedí samy</vt:lpstr>
      <vt:lpstr>Těm nejmenším pomáháme</vt:lpstr>
      <vt:lpstr>Odpolední svačina</vt:lpstr>
      <vt:lpstr>Práce dětí vystavené v šatně</vt:lpstr>
      <vt:lpstr>Informace pro rodiče, jsou převážně v obrázkové formě, aby i děti věděly o čem jsme si povídali.</vt:lpstr>
      <vt:lpstr>Dvouleté děti do MŠ „ano“, ale jen do samostatné skupiny s maximálním počtem 16 ti dětí!!!</vt:lpstr>
      <vt:lpstr>Děkuji za pozornost.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HROZBY A PŘÍLEŽITOSTI PRO VZDĚLÁVÁNÍ V PRAŽSKÉM PRSTENCI</dc:title>
  <dc:creator>vlastnik</dc:creator>
  <cp:lastModifiedBy>SKOL1</cp:lastModifiedBy>
  <cp:revision>15</cp:revision>
  <dcterms:created xsi:type="dcterms:W3CDTF">2017-04-09T17:11:29Z</dcterms:created>
  <dcterms:modified xsi:type="dcterms:W3CDTF">2017-04-12T13:10:07Z</dcterms:modified>
</cp:coreProperties>
</file>