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64" r:id="rId5"/>
    <p:sldId id="295" r:id="rId6"/>
    <p:sldId id="298" r:id="rId7"/>
    <p:sldId id="279" r:id="rId8"/>
    <p:sldId id="294" r:id="rId9"/>
    <p:sldId id="299" r:id="rId10"/>
    <p:sldId id="296" r:id="rId11"/>
    <p:sldId id="293" r:id="rId12"/>
    <p:sldId id="29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anka\Documents\V&#283;kov&#233;%20slo&#382;en&#237;%20d&#283;t&#237;%20v%20M&#352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Hanka\AppData\Local\Microsoft\Windows\INetCache\Content.Outlook\OKJT22PN\Podklady_Blok%20II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170"/>
      <c:depthPercent val="100"/>
      <c:rAngAx val="0"/>
      <c:perspective val="7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093-4EBF-813D-C39B11D9372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093-4EBF-813D-C39B11D9372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093-4EBF-813D-C39B11D9372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4093-4EBF-813D-C39B11D9372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4093-4EBF-813D-C39B11D9372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4093-4EBF-813D-C39B11D9372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4093-4EBF-813D-C39B11D93720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76872D34-6E39-48C3-A982-3837A99EC4B8}" type="PERCENTAGE">
                      <a:rPr lang="pl-PL" smtClean="0"/>
                      <a:pPr/>
                      <a:t>[PROCENTO]</a:t>
                    </a:fld>
                    <a:r>
                      <a:rPr lang="pl-PL" dirty="0" smtClean="0"/>
                      <a:t> (130</a:t>
                    </a:r>
                    <a:r>
                      <a:rPr lang="pl-PL" baseline="0" dirty="0" smtClean="0"/>
                      <a:t> dětí</a:t>
                    </a:r>
                    <a:r>
                      <a:rPr lang="pl-PL" dirty="0" smtClean="0"/>
                      <a:t>)3 </a:t>
                    </a:r>
                    <a:r>
                      <a:rPr lang="pl-PL" dirty="0"/>
                      <a:t>letí teprve od </a:t>
                    </a:r>
                    <a:r>
                      <a:rPr lang="pl-PL" dirty="0" smtClean="0"/>
                      <a:t>ledna 2017 </a:t>
                    </a:r>
                    <a:r>
                      <a:rPr lang="pl-PL" dirty="0"/>
                      <a:t>a později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093-4EBF-813D-C39B11D93720}"/>
                </c:ext>
              </c:extLst>
            </c:dLbl>
            <c:dLbl>
              <c:idx val="1"/>
              <c:layout>
                <c:manualLayout>
                  <c:x val="2.7560399774912746E-3"/>
                  <c:y val="-0.326348249550770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5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BF1E494-2BE8-4E0B-809F-DE9CD005C6E3}" type="PERCENTAGE">
                      <a:rPr lang="en-US" sz="1500" baseline="0">
                        <a:solidFill>
                          <a:schemeClr val="tx1"/>
                        </a:solidFill>
                      </a:rPr>
                      <a:pPr>
                        <a:defRPr sz="15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[PROCENTO]</a:t>
                    </a:fld>
                    <a:r>
                      <a:rPr lang="en-US" sz="1500" baseline="0" dirty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en-US" sz="1500" baseline="0" dirty="0" smtClean="0">
                        <a:solidFill>
                          <a:schemeClr val="tx1"/>
                        </a:solidFill>
                      </a:rPr>
                      <a:t>(438 </a:t>
                    </a:r>
                    <a:r>
                      <a:rPr lang="en-US" sz="1500" baseline="0" dirty="0" err="1" smtClean="0">
                        <a:solidFill>
                          <a:schemeClr val="tx1"/>
                        </a:solidFill>
                      </a:rPr>
                      <a:t>dětí</a:t>
                    </a:r>
                    <a:r>
                      <a:rPr lang="en-US" sz="1500" baseline="0" dirty="0" smtClean="0">
                        <a:solidFill>
                          <a:schemeClr val="tx1"/>
                        </a:solidFill>
                      </a:rPr>
                      <a:t>)4letí </a:t>
                    </a:r>
                    <a:r>
                      <a:rPr lang="en-US" sz="1500" baseline="0" dirty="0">
                        <a:solidFill>
                          <a:schemeClr val="tx1"/>
                        </a:solidFill>
                      </a:rPr>
                      <a:t>teprve od </a:t>
                    </a:r>
                    <a:r>
                      <a:rPr lang="en-US" sz="1500" baseline="0" dirty="0" smtClean="0">
                        <a:solidFill>
                          <a:schemeClr val="tx1"/>
                        </a:solidFill>
                      </a:rPr>
                      <a:t>září 2017 </a:t>
                    </a:r>
                    <a:r>
                      <a:rPr lang="en-US" sz="1500" baseline="0" dirty="0">
                        <a:solidFill>
                          <a:schemeClr val="tx1"/>
                        </a:solidFill>
                      </a:rPr>
                      <a:t>a později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95631825273011"/>
                      <c:h val="0.1747322404371584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093-4EBF-813D-C39B11D93720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5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1163721-134F-43D1-AFF7-38790E3C8967}" type="PERCENTAGE">
                      <a:rPr lang="en-US" sz="1500" baseline="0">
                        <a:solidFill>
                          <a:schemeClr val="tx1"/>
                        </a:solidFill>
                      </a:rPr>
                      <a:pPr>
                        <a:defRPr sz="15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[PROCENTO]</a:t>
                    </a:fld>
                    <a:r>
                      <a:rPr lang="en-US" sz="1500" baseline="0" dirty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en-US" sz="1500" baseline="0" dirty="0" smtClean="0">
                        <a:solidFill>
                          <a:schemeClr val="tx1"/>
                        </a:solidFill>
                      </a:rPr>
                      <a:t>(3047 </a:t>
                    </a:r>
                    <a:r>
                      <a:rPr lang="en-US" sz="1500" baseline="0" dirty="0" err="1" smtClean="0">
                        <a:solidFill>
                          <a:schemeClr val="tx1"/>
                        </a:solidFill>
                      </a:rPr>
                      <a:t>dětí</a:t>
                    </a:r>
                    <a:r>
                      <a:rPr lang="en-US" sz="1500" baseline="0" dirty="0" smtClean="0">
                        <a:solidFill>
                          <a:schemeClr val="tx1"/>
                        </a:solidFill>
                      </a:rPr>
                      <a:t>) 4 </a:t>
                    </a:r>
                    <a:r>
                      <a:rPr lang="en-US" sz="1500" baseline="0" dirty="0" err="1">
                        <a:solidFill>
                          <a:schemeClr val="tx1"/>
                        </a:solidFill>
                      </a:rPr>
                      <a:t>letí</a:t>
                    </a:r>
                    <a:r>
                      <a:rPr lang="en-US" sz="1500" baseline="0" dirty="0">
                        <a:solidFill>
                          <a:schemeClr val="tx1"/>
                        </a:solidFill>
                      </a:rPr>
                      <a:t> a </a:t>
                    </a:r>
                    <a:r>
                      <a:rPr lang="en-US" sz="1500" baseline="0" dirty="0" err="1">
                        <a:solidFill>
                          <a:schemeClr val="tx1"/>
                        </a:solidFill>
                      </a:rPr>
                      <a:t>starší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093-4EBF-813D-C39B11D93720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5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01DCA4E-D3F4-40B2-847D-7E1592E3C882}" type="PERCENTAGE">
                      <a:rPr lang="it-IT" sz="1500" b="1" baseline="0">
                        <a:solidFill>
                          <a:schemeClr val="tx1"/>
                        </a:solidFill>
                      </a:rPr>
                      <a:pPr>
                        <a:defRPr sz="15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[PROCENTO]</a:t>
                    </a:fld>
                    <a:r>
                      <a:rPr lang="it-IT" sz="1500" b="1" baseline="0" dirty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it-IT" sz="1500" b="1" baseline="0" dirty="0" smtClean="0">
                        <a:solidFill>
                          <a:schemeClr val="tx1"/>
                        </a:solidFill>
                      </a:rPr>
                      <a:t>(3920 dětí) 5ti </a:t>
                    </a:r>
                    <a:r>
                      <a:rPr lang="it-IT" sz="1500" b="1" baseline="0" dirty="0">
                        <a:solidFill>
                          <a:schemeClr val="tx1"/>
                        </a:solidFill>
                      </a:rPr>
                      <a:t>letí a starší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4093-4EBF-813D-C39B11D93720}"/>
                </c:ext>
              </c:extLst>
            </c:dLbl>
            <c:dLbl>
              <c:idx val="4"/>
              <c:layout>
                <c:manualLayout>
                  <c:x val="-0.17784711388455537"/>
                  <c:y val="3.0876468310313672E-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5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FD002E8-8FE7-4ABD-A0E7-5097D8CE477C}" type="PERCENTAGE">
                      <a:rPr lang="it-IT" sz="1500" b="1" baseline="0">
                        <a:solidFill>
                          <a:schemeClr val="tx1"/>
                        </a:solidFill>
                      </a:rPr>
                      <a:pPr>
                        <a:defRPr sz="15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[PROCENTO]</a:t>
                    </a:fld>
                    <a:r>
                      <a:rPr lang="it-IT" sz="1500" b="1" baseline="0" dirty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it-IT" sz="1500" b="1" baseline="0" dirty="0" smtClean="0">
                        <a:solidFill>
                          <a:schemeClr val="tx1"/>
                        </a:solidFill>
                      </a:rPr>
                      <a:t>(4420 dětí) 6ti </a:t>
                    </a:r>
                    <a:r>
                      <a:rPr lang="it-IT" sz="1500" b="1" baseline="0" dirty="0">
                        <a:solidFill>
                          <a:schemeClr val="tx1"/>
                        </a:solidFill>
                      </a:rPr>
                      <a:t>letí a starší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352574102964119"/>
                      <c:h val="0.1366120218579235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4093-4EBF-813D-C39B11D93720}"/>
                </c:ext>
              </c:extLst>
            </c:dLbl>
            <c:dLbl>
              <c:idx val="5"/>
              <c:layout>
                <c:manualLayout>
                  <c:x val="-9.6175042741215425E-2"/>
                  <c:y val="-0.3388529854534039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5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D2E98C1-7C8B-494C-80A3-EFCFADD348F9}" type="PERCENTAGE">
                      <a:rPr lang="en-US" sz="1500" baseline="0">
                        <a:solidFill>
                          <a:schemeClr val="tx1"/>
                        </a:solidFill>
                      </a:rPr>
                      <a:pPr>
                        <a:defRPr sz="15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[PROCENTO]</a:t>
                    </a:fld>
                    <a:r>
                      <a:rPr lang="en-US" sz="1500" baseline="0" dirty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en-US" sz="1500" baseline="0" dirty="0" smtClean="0">
                        <a:solidFill>
                          <a:schemeClr val="tx1"/>
                        </a:solidFill>
                      </a:rPr>
                      <a:t>(718 </a:t>
                    </a:r>
                    <a:r>
                      <a:rPr lang="en-US" sz="1500" baseline="0" dirty="0" err="1" smtClean="0">
                        <a:solidFill>
                          <a:schemeClr val="tx1"/>
                        </a:solidFill>
                      </a:rPr>
                      <a:t>dětí</a:t>
                    </a:r>
                    <a:r>
                      <a:rPr lang="en-US" sz="1500" baseline="0" dirty="0" smtClean="0">
                        <a:solidFill>
                          <a:schemeClr val="tx1"/>
                        </a:solidFill>
                      </a:rPr>
                      <a:t>) 7 </a:t>
                    </a:r>
                    <a:r>
                      <a:rPr lang="en-US" sz="1500" baseline="0" dirty="0" err="1">
                        <a:solidFill>
                          <a:schemeClr val="tx1"/>
                        </a:solidFill>
                      </a:rPr>
                      <a:t>letí</a:t>
                    </a:r>
                    <a:r>
                      <a:rPr lang="en-US" sz="1500" baseline="0" dirty="0">
                        <a:solidFill>
                          <a:schemeClr val="tx1"/>
                        </a:solidFill>
                      </a:rPr>
                      <a:t> a </a:t>
                    </a:r>
                    <a:r>
                      <a:rPr lang="en-US" sz="1500" baseline="0" dirty="0" err="1">
                        <a:solidFill>
                          <a:schemeClr val="tx1"/>
                        </a:solidFill>
                      </a:rPr>
                      <a:t>starší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4093-4EBF-813D-C39B11D937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List1!$A$7:$A$13</c:f>
              <c:strCache>
                <c:ptCount val="7"/>
                <c:pt idx="0">
                  <c:v>1. 1. 2014 - 31. 8. 2014 (dosáhnou 3 let od ledna do srpna 2017)</c:v>
                </c:pt>
                <c:pt idx="1">
                  <c:v>1. 9. 2013 - 31. 12. 2013 (dosáhnou 4 let od září do prosince)</c:v>
                </c:pt>
                <c:pt idx="2">
                  <c:v>1. 9. 2012 - 31. 8. 2013 (v srpnu 4letí a starší)</c:v>
                </c:pt>
                <c:pt idx="3">
                  <c:v>1. 9. 2011 - 31. 8. 2012(v srpnu 5letí a starší)</c:v>
                </c:pt>
                <c:pt idx="4">
                  <c:v>1. 9. 2010 - 31. 8. 2011(v srpnu 6letí a starší)</c:v>
                </c:pt>
                <c:pt idx="5">
                  <c:v>1. 9. 2009 - 31. 8. 2010 (v srpnu 7letí a starší)</c:v>
                </c:pt>
                <c:pt idx="6">
                  <c:v>31. 8. 2009 a dříve(v srpnu 8letí a starší)</c:v>
                </c:pt>
              </c:strCache>
            </c:strRef>
          </c:cat>
          <c:val>
            <c:numRef>
              <c:f>List1!$R$7:$R$13</c:f>
              <c:numCache>
                <c:formatCode>General</c:formatCode>
                <c:ptCount val="7"/>
                <c:pt idx="0">
                  <c:v>128</c:v>
                </c:pt>
                <c:pt idx="1">
                  <c:v>438</c:v>
                </c:pt>
                <c:pt idx="2">
                  <c:v>3047</c:v>
                </c:pt>
                <c:pt idx="3">
                  <c:v>3920</c:v>
                </c:pt>
                <c:pt idx="4">
                  <c:v>4420</c:v>
                </c:pt>
                <c:pt idx="5">
                  <c:v>718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093-4EBF-813D-C39B11D937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23520040344302"/>
          <c:y val="3.8063489020686882E-2"/>
          <c:w val="0.65674529220965283"/>
          <c:h val="0.737707447417821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'[Podklady_Blok III.xlsx]Počet dětí celkem - 4 ORP'!$C$5:$C$7</c:f>
              <c:strCache>
                <c:ptCount val="3"/>
                <c:pt idx="1">
                  <c:v>ORP Černošice</c:v>
                </c:pt>
              </c:strCache>
            </c:strRef>
          </c:tx>
          <c:invertIfNegative val="0"/>
          <c:cat>
            <c:strRef>
              <c:f>'[Podklady_Blok III.xlsx]Počet dětí celkem - 4 ORP'!$B$8:$B$15</c:f>
              <c:strCache>
                <c:ptCount val="8"/>
                <c:pt idx="0">
                  <c:v>1. 9. 2014 a později (3 letí až od září 2017 nebo ještě později)</c:v>
                </c:pt>
                <c:pt idx="1">
                  <c:v>1. 1. 2014 - 31. 8. 2014 (dosáhnou 3 let od ledna do srpna 2017)</c:v>
                </c:pt>
                <c:pt idx="2">
                  <c:v>1. 9. 2013 - 31. 12. 2013 (dosáhnou 4 let od září do prosince)</c:v>
                </c:pt>
                <c:pt idx="3">
                  <c:v>1. 9. 2012 - 31. 8. 2013   (v srpnu 4letí a starší)</c:v>
                </c:pt>
                <c:pt idx="4">
                  <c:v>1. 9. 2011 - 31. 8. 2012  (v srpnu 5letí a starší)</c:v>
                </c:pt>
                <c:pt idx="5">
                  <c:v>1. 9. 2010 - 31. 8. 2011 (v srpnu 6letí a starší)</c:v>
                </c:pt>
                <c:pt idx="6">
                  <c:v>1. 9. 2009 - 31. 8. 2010 (v srpnu 7letí a starší)</c:v>
                </c:pt>
                <c:pt idx="7">
                  <c:v>31. 8. 2009 a dříve (v srpnu 8letí a starší)</c:v>
                </c:pt>
              </c:strCache>
            </c:strRef>
          </c:cat>
          <c:val>
            <c:numRef>
              <c:f>'[Podklady_Blok III.xlsx]Počet dětí celkem - 4 ORP'!$C$8:$C$15</c:f>
              <c:numCache>
                <c:formatCode>General</c:formatCode>
                <c:ptCount val="8"/>
                <c:pt idx="0">
                  <c:v>0</c:v>
                </c:pt>
                <c:pt idx="1">
                  <c:v>53</c:v>
                </c:pt>
                <c:pt idx="2">
                  <c:v>183</c:v>
                </c:pt>
                <c:pt idx="3">
                  <c:v>1163</c:v>
                </c:pt>
                <c:pt idx="4">
                  <c:v>1595</c:v>
                </c:pt>
                <c:pt idx="5">
                  <c:v>1825</c:v>
                </c:pt>
                <c:pt idx="6">
                  <c:v>282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D3-4659-B870-248094DC5184}"/>
            </c:ext>
          </c:extLst>
        </c:ser>
        <c:ser>
          <c:idx val="1"/>
          <c:order val="1"/>
          <c:tx>
            <c:strRef>
              <c:f>'[Podklady_Blok III.xlsx]Počet dětí celkem - 4 ORP'!$D$5:$D$6</c:f>
              <c:strCache>
                <c:ptCount val="2"/>
                <c:pt idx="1">
                  <c:v>ORP Brandýs nad Labem -  Stará Boleslav</c:v>
                </c:pt>
              </c:strCache>
            </c:strRef>
          </c:tx>
          <c:invertIfNegative val="0"/>
          <c:cat>
            <c:strRef>
              <c:f>'[Podklady_Blok III.xlsx]Počet dětí celkem - 4 ORP'!$B$8:$B$15</c:f>
              <c:strCache>
                <c:ptCount val="8"/>
                <c:pt idx="0">
                  <c:v>1. 9. 2014 a později (3 letí až od září 2017 nebo ještě později)</c:v>
                </c:pt>
                <c:pt idx="1">
                  <c:v>1. 1. 2014 - 31. 8. 2014 (dosáhnou 3 let od ledna do srpna 2017)</c:v>
                </c:pt>
                <c:pt idx="2">
                  <c:v>1. 9. 2013 - 31. 12. 2013 (dosáhnou 4 let od září do prosince)</c:v>
                </c:pt>
                <c:pt idx="3">
                  <c:v>1. 9. 2012 - 31. 8. 2013   (v srpnu 4letí a starší)</c:v>
                </c:pt>
                <c:pt idx="4">
                  <c:v>1. 9. 2011 - 31. 8. 2012  (v srpnu 5letí a starší)</c:v>
                </c:pt>
                <c:pt idx="5">
                  <c:v>1. 9. 2010 - 31. 8. 2011 (v srpnu 6letí a starší)</c:v>
                </c:pt>
                <c:pt idx="6">
                  <c:v>1. 9. 2009 - 31. 8. 2010 (v srpnu 7letí a starší)</c:v>
                </c:pt>
                <c:pt idx="7">
                  <c:v>31. 8. 2009 a dříve (v srpnu 8letí a starší)</c:v>
                </c:pt>
              </c:strCache>
            </c:strRef>
          </c:cat>
          <c:val>
            <c:numRef>
              <c:f>'[Podklady_Blok III.xlsx]Počet dětí celkem - 4 ORP'!$D$8:$D$15</c:f>
              <c:numCache>
                <c:formatCode>General</c:formatCode>
                <c:ptCount val="8"/>
                <c:pt idx="0">
                  <c:v>0</c:v>
                </c:pt>
                <c:pt idx="1">
                  <c:v>21</c:v>
                </c:pt>
                <c:pt idx="2">
                  <c:v>91</c:v>
                </c:pt>
                <c:pt idx="3">
                  <c:v>950</c:v>
                </c:pt>
                <c:pt idx="4">
                  <c:v>1308</c:v>
                </c:pt>
                <c:pt idx="5">
                  <c:v>1493</c:v>
                </c:pt>
                <c:pt idx="6">
                  <c:v>257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D3-4659-B870-248094DC5184}"/>
            </c:ext>
          </c:extLst>
        </c:ser>
        <c:ser>
          <c:idx val="2"/>
          <c:order val="2"/>
          <c:tx>
            <c:strRef>
              <c:f>'[Podklady_Blok III.xlsx]Počet dětí celkem - 4 ORP'!$E$5:$E$7</c:f>
              <c:strCache>
                <c:ptCount val="3"/>
                <c:pt idx="1">
                  <c:v>ORP Říčany</c:v>
                </c:pt>
              </c:strCache>
            </c:strRef>
          </c:tx>
          <c:invertIfNegative val="0"/>
          <c:cat>
            <c:strRef>
              <c:f>'[Podklady_Blok III.xlsx]Počet dětí celkem - 4 ORP'!$B$8:$B$15</c:f>
              <c:strCache>
                <c:ptCount val="8"/>
                <c:pt idx="0">
                  <c:v>1. 9. 2014 a později (3 letí až od září 2017 nebo ještě později)</c:v>
                </c:pt>
                <c:pt idx="1">
                  <c:v>1. 1. 2014 - 31. 8. 2014 (dosáhnou 3 let od ledna do srpna 2017)</c:v>
                </c:pt>
                <c:pt idx="2">
                  <c:v>1. 9. 2013 - 31. 12. 2013 (dosáhnou 4 let od září do prosince)</c:v>
                </c:pt>
                <c:pt idx="3">
                  <c:v>1. 9. 2012 - 31. 8. 2013   (v srpnu 4letí a starší)</c:v>
                </c:pt>
                <c:pt idx="4">
                  <c:v>1. 9. 2011 - 31. 8. 2012  (v srpnu 5letí a starší)</c:v>
                </c:pt>
                <c:pt idx="5">
                  <c:v>1. 9. 2010 - 31. 8. 2011 (v srpnu 6letí a starší)</c:v>
                </c:pt>
                <c:pt idx="6">
                  <c:v>1. 9. 2009 - 31. 8. 2010 (v srpnu 7letí a starší)</c:v>
                </c:pt>
                <c:pt idx="7">
                  <c:v>31. 8. 2009 a dříve (v srpnu 8letí a starší)</c:v>
                </c:pt>
              </c:strCache>
            </c:strRef>
          </c:cat>
          <c:val>
            <c:numRef>
              <c:f>'[Podklady_Blok III.xlsx]Počet dětí celkem - 4 ORP'!$E$8:$E$15</c:f>
              <c:numCache>
                <c:formatCode>General</c:formatCode>
                <c:ptCount val="8"/>
                <c:pt idx="0">
                  <c:v>2</c:v>
                </c:pt>
                <c:pt idx="1">
                  <c:v>47</c:v>
                </c:pt>
                <c:pt idx="2">
                  <c:v>115</c:v>
                </c:pt>
                <c:pt idx="3">
                  <c:v>708</c:v>
                </c:pt>
                <c:pt idx="4">
                  <c:v>788</c:v>
                </c:pt>
                <c:pt idx="5">
                  <c:v>818</c:v>
                </c:pt>
                <c:pt idx="6">
                  <c:v>116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6D3-4659-B870-248094DC5184}"/>
            </c:ext>
          </c:extLst>
        </c:ser>
        <c:ser>
          <c:idx val="3"/>
          <c:order val="3"/>
          <c:tx>
            <c:strRef>
              <c:f>'[Podklady_Blok III.xlsx]Počet dětí celkem - 4 ORP'!$F$5:$F$7</c:f>
              <c:strCache>
                <c:ptCount val="3"/>
                <c:pt idx="1">
                  <c:v>ORP Český Brod</c:v>
                </c:pt>
              </c:strCache>
            </c:strRef>
          </c:tx>
          <c:invertIfNegative val="0"/>
          <c:cat>
            <c:strRef>
              <c:f>'[Podklady_Blok III.xlsx]Počet dětí celkem - 4 ORP'!$B$8:$B$15</c:f>
              <c:strCache>
                <c:ptCount val="8"/>
                <c:pt idx="0">
                  <c:v>1. 9. 2014 a později (3 letí až od září 2017 nebo ještě později)</c:v>
                </c:pt>
                <c:pt idx="1">
                  <c:v>1. 1. 2014 - 31. 8. 2014 (dosáhnou 3 let od ledna do srpna 2017)</c:v>
                </c:pt>
                <c:pt idx="2">
                  <c:v>1. 9. 2013 - 31. 12. 2013 (dosáhnou 4 let od září do prosince)</c:v>
                </c:pt>
                <c:pt idx="3">
                  <c:v>1. 9. 2012 - 31. 8. 2013   (v srpnu 4letí a starší)</c:v>
                </c:pt>
                <c:pt idx="4">
                  <c:v>1. 9. 2011 - 31. 8. 2012  (v srpnu 5letí a starší)</c:v>
                </c:pt>
                <c:pt idx="5">
                  <c:v>1. 9. 2010 - 31. 8. 2011 (v srpnu 6letí a starší)</c:v>
                </c:pt>
                <c:pt idx="6">
                  <c:v>1. 9. 2009 - 31. 8. 2010 (v srpnu 7letí a starší)</c:v>
                </c:pt>
                <c:pt idx="7">
                  <c:v>31. 8. 2009 a dříve (v srpnu 8letí a starší)</c:v>
                </c:pt>
              </c:strCache>
            </c:strRef>
          </c:cat>
          <c:val>
            <c:numRef>
              <c:f>'[Podklady_Blok III.xlsx]Počet dětí celkem - 4 ORP'!$F$8:$F$15</c:f>
              <c:numCache>
                <c:formatCode>General</c:formatCode>
                <c:ptCount val="8"/>
                <c:pt idx="0">
                  <c:v>0</c:v>
                </c:pt>
                <c:pt idx="1">
                  <c:v>7</c:v>
                </c:pt>
                <c:pt idx="2">
                  <c:v>49</c:v>
                </c:pt>
                <c:pt idx="3">
                  <c:v>226</c:v>
                </c:pt>
                <c:pt idx="4">
                  <c:v>229</c:v>
                </c:pt>
                <c:pt idx="5">
                  <c:v>284</c:v>
                </c:pt>
                <c:pt idx="6">
                  <c:v>63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6D3-4659-B870-248094DC51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171136"/>
        <c:axId val="74172672"/>
      </c:barChart>
      <c:catAx>
        <c:axId val="74171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cs-CZ"/>
          </a:p>
        </c:txPr>
        <c:crossAx val="74172672"/>
        <c:crosses val="autoZero"/>
        <c:auto val="1"/>
        <c:lblAlgn val="ctr"/>
        <c:lblOffset val="100"/>
        <c:noMultiLvlLbl val="0"/>
      </c:catAx>
      <c:valAx>
        <c:axId val="74172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cs-CZ"/>
          </a:p>
        </c:txPr>
        <c:crossAx val="741711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8688422439925099"/>
          <c:y val="0.89472144883238858"/>
          <c:w val="0.66663541700098172"/>
          <c:h val="9.18899537064405E-2"/>
        </c:manualLayout>
      </c:layout>
      <c:overlay val="0"/>
      <c:txPr>
        <a:bodyPr/>
        <a:lstStyle/>
        <a:p>
          <a:pPr>
            <a:defRPr sz="1400" baseline="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0.01796</cdr:x>
      <cdr:y>0.26243</cdr:y>
    </cdr:from>
    <cdr:to>
      <cdr:x>0.06161</cdr:x>
      <cdr:y>0.64474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171946" y="1354018"/>
          <a:ext cx="418011" cy="19724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cs-CZ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6F1722-DD6F-42F4-88A3-63637A00DE5B}" type="datetimeFigureOut">
              <a:rPr lang="cs-CZ" smtClean="0"/>
              <a:pPr/>
              <a:t>10. 4. 2017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9F6BBA-8427-4395-9910-8E81677643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3311231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F12AE-C65B-478B-BB9D-7508185EBAA7}" type="datetimeFigureOut">
              <a:rPr lang="cs-CZ" smtClean="0"/>
              <a:pPr/>
              <a:t>10. 4. 2017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0AB96-AF10-4CC0-BC77-AB66CFE2F41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118548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D634-82E0-41D1-B8BF-A5F1637E0FFD}" type="datetime1">
              <a:rPr lang="cs-CZ" smtClean="0"/>
              <a:pPr/>
              <a:t>10. 4. 2017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8BDE-F56F-4BA7-917E-0EF05D4EC6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793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DCE8-7B82-4A56-9E59-D30AC1189531}" type="datetime1">
              <a:rPr lang="cs-CZ" smtClean="0"/>
              <a:pPr/>
              <a:t>10. 4. 2017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8BDE-F56F-4BA7-917E-0EF05D4EC6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379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549E-4C34-472D-A86B-EC1B4CD8D363}" type="datetime1">
              <a:rPr lang="cs-CZ" smtClean="0"/>
              <a:pPr/>
              <a:t>10. 4. 2017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8BDE-F56F-4BA7-917E-0EF05D4EC6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5782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3C6C-8636-4949-B601-B9DDCB2F7869}" type="datetime1">
              <a:rPr lang="cs-CZ" smtClean="0"/>
              <a:pPr/>
              <a:t>10. 4. 2017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8BDE-F56F-4BA7-917E-0EF05D4EC6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873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4A13B-CD18-4A53-B78E-3DC2E2E51202}" type="datetime1">
              <a:rPr lang="cs-CZ" smtClean="0"/>
              <a:pPr/>
              <a:t>10. 4. 2017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8BDE-F56F-4BA7-917E-0EF05D4EC6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983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47FA6-5C85-4B0E-9172-FD1F1D6C3E91}" type="datetime1">
              <a:rPr lang="cs-CZ" smtClean="0"/>
              <a:pPr/>
              <a:t>10. 4. 2017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8BDE-F56F-4BA7-917E-0EF05D4EC6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02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3ECE-711C-4A24-831E-1914FD3071B4}" type="datetime1">
              <a:rPr lang="cs-CZ" smtClean="0"/>
              <a:pPr/>
              <a:t>10. 4. 2017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8BDE-F56F-4BA7-917E-0EF05D4EC6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3486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D9C2-74B1-4E07-B6F6-D2BCB004E9A9}" type="datetime1">
              <a:rPr lang="cs-CZ" smtClean="0"/>
              <a:pPr/>
              <a:t>10. 4. 2017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8BDE-F56F-4BA7-917E-0EF05D4EC6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5253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4898E-B333-463F-9152-5669850944A8}" type="datetime1">
              <a:rPr lang="cs-CZ" smtClean="0"/>
              <a:pPr/>
              <a:t>10. 4. 2017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8BDE-F56F-4BA7-917E-0EF05D4EC6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4222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672B-A269-45FF-9A83-3F3B46383D8A}" type="datetime1">
              <a:rPr lang="cs-CZ" smtClean="0"/>
              <a:pPr/>
              <a:t>10. 4. 2017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8BDE-F56F-4BA7-917E-0EF05D4EC6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5979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9A1D3-688F-42A5-940F-190B5FFE3FBB}" type="datetime1">
              <a:rPr lang="cs-CZ" smtClean="0"/>
              <a:pPr/>
              <a:t>10. 4. 2017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8BDE-F56F-4BA7-917E-0EF05D4EC6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3554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D1416-3F38-4E2B-86FA-127A54776FC9}" type="datetime1">
              <a:rPr lang="cs-CZ" smtClean="0"/>
              <a:pPr/>
              <a:t>10. 4. 2017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68BDE-F56F-4BA7-917E-0EF05D4EC6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11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psv.cz/cs/19908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040831" y="2827538"/>
            <a:ext cx="797967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Hrozby a příležitosti pro vzdělávání </a:t>
            </a:r>
            <a:br>
              <a:rPr lang="cs-CZ" sz="32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2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pražském prstenci</a:t>
            </a:r>
          </a:p>
          <a:p>
            <a:pPr algn="ctr"/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„Ve dvou letech do školky. Cui bono?“</a:t>
            </a:r>
            <a:endParaRPr lang="cs-CZ" sz="2400" dirty="0">
              <a:solidFill>
                <a:srgbClr val="0070C0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725" y="5345138"/>
            <a:ext cx="4979885" cy="1111214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>
          <a:xfrm>
            <a:off x="1322214" y="1192204"/>
            <a:ext cx="908078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sz="2800" b="1" dirty="0">
                <a:solidFill>
                  <a:srgbClr val="2E74B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Místní akční plán vzdělávání na území ORP Černošice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cs-CZ" sz="1200" b="1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č. CZ.02.3.68/0.0/0.0/15_005/0000112</a:t>
            </a:r>
            <a:endParaRPr lang="cs-CZ" sz="16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1298" y="180335"/>
            <a:ext cx="1052194" cy="1052720"/>
          </a:xfrm>
          <a:prstGeom prst="rect">
            <a:avLst/>
          </a:prstGeom>
        </p:spPr>
      </p:pic>
      <p:pic>
        <p:nvPicPr>
          <p:cNvPr id="12" name="Obrázek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0739" y="415736"/>
            <a:ext cx="858784" cy="601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obrázek 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1972" y="420768"/>
            <a:ext cx="1048298" cy="4125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obrázek 5" descr="obrázek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9402" y="314170"/>
            <a:ext cx="786410" cy="78663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ovéPole 14"/>
          <p:cNvSpPr txBox="1"/>
          <p:nvPr/>
        </p:nvSpPr>
        <p:spPr>
          <a:xfrm>
            <a:off x="4264476" y="4263661"/>
            <a:ext cx="31962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11. 4. 2017, Praha</a:t>
            </a:r>
          </a:p>
          <a:p>
            <a:pPr algn="ctr"/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Hana Barboříková</a:t>
            </a:r>
            <a:endParaRPr lang="cs-CZ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51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1424" y="260648"/>
            <a:ext cx="10670976" cy="936104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Celkové věkové složení dětí v MŠ v pražském prstenci (k 30.9.2016)</a:t>
            </a:r>
            <a:endParaRPr lang="cs-CZ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422" y="6165305"/>
            <a:ext cx="8633156" cy="249423"/>
          </a:xfrm>
          <a:prstGeom prst="rect">
            <a:avLst/>
          </a:prstGeom>
        </p:spPr>
      </p:pic>
      <p:pic>
        <p:nvPicPr>
          <p:cNvPr id="7169" name="Picture 1" descr="F:\MAP\LOGO_MAP_ORP_Cernosice_f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48109" y="235527"/>
            <a:ext cx="1064809" cy="1065342"/>
          </a:xfrm>
          <a:prstGeom prst="rect">
            <a:avLst/>
          </a:prstGeom>
          <a:noFill/>
        </p:spPr>
      </p:pic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1518745"/>
              </p:ext>
            </p:extLst>
          </p:nvPr>
        </p:nvGraphicFramePr>
        <p:xfrm>
          <a:off x="1410789" y="1300868"/>
          <a:ext cx="9304836" cy="4864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951309" y="879478"/>
            <a:ext cx="7364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SO ORP: Černošice, Říčany, Brandýs nad Labem –Stará Boleslav, Český Brod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518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0512" y="235527"/>
            <a:ext cx="10670976" cy="936104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Věkové složení dětí v MŠ v pražském prstenci dle ORP (k 30.9.2016)</a:t>
            </a:r>
            <a:endParaRPr lang="cs-CZ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422" y="6309914"/>
            <a:ext cx="8633156" cy="249423"/>
          </a:xfrm>
          <a:prstGeom prst="rect">
            <a:avLst/>
          </a:prstGeom>
        </p:spPr>
      </p:pic>
      <p:pic>
        <p:nvPicPr>
          <p:cNvPr id="7169" name="Picture 1" descr="F:\MAP\LOGO_MAP_ORP_Cernosice_f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48109" y="235527"/>
            <a:ext cx="1064809" cy="1065342"/>
          </a:xfrm>
          <a:prstGeom prst="rect">
            <a:avLst/>
          </a:prstGeom>
          <a:noFill/>
        </p:spPr>
      </p:pic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7721"/>
              </p:ext>
            </p:extLst>
          </p:nvPr>
        </p:nvGraphicFramePr>
        <p:xfrm>
          <a:off x="1016089" y="1251280"/>
          <a:ext cx="10656114" cy="5159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426978" y="2200274"/>
            <a:ext cx="461665" cy="1630739"/>
          </a:xfrm>
          <a:prstGeom prst="rect">
            <a:avLst/>
          </a:prstGeom>
          <a:noFill/>
        </p:spPr>
        <p:txBody>
          <a:bodyPr vert="vert270" wrap="square" rtlCol="0">
            <a:spAutoFit/>
            <a:scene3d>
              <a:camera prst="orthographicFront">
                <a:rot lat="600000" lon="0" rev="0"/>
              </a:camera>
              <a:lightRig rig="threePt" dir="t"/>
            </a:scene3d>
          </a:bodyPr>
          <a:lstStyle/>
          <a:p>
            <a:r>
              <a:rPr lang="cs-CZ" dirty="0" smtClean="0"/>
              <a:t>Počet dětí v MŠ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857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1424" y="260648"/>
            <a:ext cx="10670976" cy="936104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Přehled aktuálně existujících zařízení </a:t>
            </a:r>
            <a:endParaRPr lang="cs-CZ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1424" y="1255259"/>
            <a:ext cx="6791325" cy="4839315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</a:pPr>
            <a:r>
              <a:rPr lang="cs-CZ" sz="5500" b="1" dirty="0" smtClean="0"/>
              <a:t>Mateřské školy – 192</a:t>
            </a:r>
          </a:p>
          <a:p>
            <a:pPr lvl="1">
              <a:lnSpc>
                <a:spcPct val="120000"/>
              </a:lnSpc>
            </a:pPr>
            <a:r>
              <a:rPr lang="cs-CZ" sz="4900" b="1" dirty="0" smtClean="0"/>
              <a:t>ORP Černošice 75	ORP Říčany 50</a:t>
            </a:r>
          </a:p>
          <a:p>
            <a:pPr lvl="1">
              <a:lnSpc>
                <a:spcPct val="120000"/>
              </a:lnSpc>
            </a:pPr>
            <a:r>
              <a:rPr lang="cs-CZ" sz="4900" b="1" dirty="0" smtClean="0"/>
              <a:t>ORP Český Brod 15	ORP Brandýs n/L 52</a:t>
            </a:r>
          </a:p>
          <a:p>
            <a:pPr>
              <a:lnSpc>
                <a:spcPct val="120000"/>
              </a:lnSpc>
            </a:pPr>
            <a:r>
              <a:rPr lang="cs-CZ" sz="5500" b="1" dirty="0" smtClean="0"/>
              <a:t>Žádné zařízení typu klasických jeslí</a:t>
            </a:r>
          </a:p>
          <a:p>
            <a:pPr>
              <a:lnSpc>
                <a:spcPct val="120000"/>
              </a:lnSpc>
            </a:pPr>
            <a:r>
              <a:rPr lang="cs-CZ" sz="5500" b="1" dirty="0">
                <a:sym typeface="Wingdings" panose="05000000000000000000" pitchFamily="2" charset="2"/>
              </a:rPr>
              <a:t>Dětské </a:t>
            </a:r>
            <a:r>
              <a:rPr lang="cs-CZ" sz="5500" b="1" dirty="0" smtClean="0">
                <a:sym typeface="Wingdings" panose="05000000000000000000" pitchFamily="2" charset="2"/>
              </a:rPr>
              <a:t>skupiny  - 24</a:t>
            </a:r>
          </a:p>
          <a:p>
            <a:pPr lvl="1">
              <a:lnSpc>
                <a:spcPct val="120000"/>
              </a:lnSpc>
            </a:pPr>
            <a:r>
              <a:rPr lang="cs-CZ" sz="4900" b="1" dirty="0" smtClean="0">
                <a:sym typeface="Wingdings" panose="05000000000000000000" pitchFamily="2" charset="2"/>
              </a:rPr>
              <a:t>P</a:t>
            </a:r>
            <a:r>
              <a:rPr lang="cs-CZ" sz="4900" b="1" dirty="0" smtClean="0"/>
              <a:t>ro „překrývající se “ věkovou skupinu (děti od 1rok – 6let) </a:t>
            </a:r>
          </a:p>
          <a:p>
            <a:pPr lvl="1">
              <a:lnSpc>
                <a:spcPct val="120000"/>
              </a:lnSpc>
            </a:pPr>
            <a:r>
              <a:rPr lang="cs-CZ" sz="4900" b="1" dirty="0">
                <a:sym typeface="Wingdings" panose="05000000000000000000" pitchFamily="2" charset="2"/>
              </a:rPr>
              <a:t>C</a:t>
            </a:r>
            <a:r>
              <a:rPr lang="cs-CZ" sz="4900" b="1" dirty="0" smtClean="0">
                <a:sym typeface="Wingdings" panose="05000000000000000000" pitchFamily="2" charset="2"/>
              </a:rPr>
              <a:t>elkem 24 DS</a:t>
            </a:r>
          </a:p>
          <a:p>
            <a:pPr lvl="1">
              <a:lnSpc>
                <a:spcPct val="120000"/>
              </a:lnSpc>
            </a:pPr>
            <a:r>
              <a:rPr lang="cs-CZ" sz="4900" b="1" dirty="0" smtClean="0">
                <a:sym typeface="Wingdings" panose="05000000000000000000" pitchFamily="2" charset="2"/>
              </a:rPr>
              <a:t>Celková kapacita 372 dětí</a:t>
            </a:r>
          </a:p>
          <a:p>
            <a:pPr>
              <a:lnSpc>
                <a:spcPct val="120000"/>
              </a:lnSpc>
            </a:pPr>
            <a:r>
              <a:rPr lang="cs-CZ" sz="5500" b="1" dirty="0" err="1" smtClean="0">
                <a:sym typeface="Wingdings" panose="05000000000000000000" pitchFamily="2" charset="2"/>
              </a:rPr>
              <a:t>Mikrojesle</a:t>
            </a:r>
            <a:r>
              <a:rPr lang="cs-CZ" sz="5500" b="1" dirty="0" smtClean="0">
                <a:sym typeface="Wingdings" panose="05000000000000000000" pitchFamily="2" charset="2"/>
              </a:rPr>
              <a:t> - 5</a:t>
            </a:r>
          </a:p>
          <a:p>
            <a:pPr lvl="1">
              <a:lnSpc>
                <a:spcPct val="120000"/>
              </a:lnSpc>
            </a:pPr>
            <a:r>
              <a:rPr lang="cs-CZ" sz="4900" b="1" dirty="0" smtClean="0">
                <a:sym typeface="Wingdings" panose="05000000000000000000" pitchFamily="2" charset="2"/>
              </a:rPr>
              <a:t>pro děti od 6 měsíců – 4 roky</a:t>
            </a:r>
            <a:endParaRPr lang="cs-CZ" sz="4900" b="1" dirty="0">
              <a:sym typeface="Wingdings" panose="05000000000000000000" pitchFamily="2" charset="2"/>
            </a:endParaRPr>
          </a:p>
          <a:p>
            <a:pPr lvl="1">
              <a:lnSpc>
                <a:spcPct val="120000"/>
              </a:lnSpc>
            </a:pPr>
            <a:r>
              <a:rPr lang="cs-CZ" sz="4900" b="1" dirty="0" smtClean="0">
                <a:sym typeface="Wingdings" panose="05000000000000000000" pitchFamily="2" charset="2"/>
              </a:rPr>
              <a:t>celková kapacita 20 dětí</a:t>
            </a:r>
          </a:p>
          <a:p>
            <a:pPr lvl="1">
              <a:lnSpc>
                <a:spcPct val="120000"/>
              </a:lnSpc>
            </a:pPr>
            <a:r>
              <a:rPr lang="cs-CZ" sz="4900" b="1" dirty="0" smtClean="0">
                <a:sym typeface="Wingdings" panose="05000000000000000000" pitchFamily="2" charset="2"/>
              </a:rPr>
              <a:t>30  měsíců pilotní projekt</a:t>
            </a:r>
          </a:p>
          <a:p>
            <a:pPr>
              <a:lnSpc>
                <a:spcPct val="120000"/>
              </a:lnSpc>
            </a:pPr>
            <a:r>
              <a:rPr lang="cs-CZ" sz="5500" b="1" dirty="0" smtClean="0">
                <a:sym typeface="Wingdings" panose="05000000000000000000" pitchFamily="2" charset="2"/>
              </a:rPr>
              <a:t>Počet dalších zařízení pečující o děti  - 106</a:t>
            </a:r>
          </a:p>
          <a:p>
            <a:pPr lvl="1">
              <a:lnSpc>
                <a:spcPct val="120000"/>
              </a:lnSpc>
            </a:pPr>
            <a:r>
              <a:rPr lang="cs-CZ" sz="4900" b="1" dirty="0" smtClean="0">
                <a:sym typeface="Wingdings" panose="05000000000000000000" pitchFamily="2" charset="2"/>
              </a:rPr>
              <a:t>MC, LŠ, …</a:t>
            </a:r>
            <a:r>
              <a:rPr lang="cs-CZ" sz="1900" b="1" dirty="0" smtClean="0">
                <a:solidFill>
                  <a:schemeClr val="tx1"/>
                </a:solidFill>
              </a:rPr>
              <a:t> </a:t>
            </a:r>
            <a:endParaRPr lang="cs-CZ" sz="1900" b="1" dirty="0"/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/>
          </a:p>
          <a:p>
            <a:endParaRPr lang="cs-CZ" dirty="0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422" y="6165305"/>
            <a:ext cx="8633156" cy="249423"/>
          </a:xfrm>
          <a:prstGeom prst="rect">
            <a:avLst/>
          </a:prstGeom>
        </p:spPr>
      </p:pic>
      <p:pic>
        <p:nvPicPr>
          <p:cNvPr id="7169" name="Picture 1" descr="F:\MAP\LOGO_MAP_ORP_Cernosice_f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48109" y="235527"/>
            <a:ext cx="1064809" cy="1065342"/>
          </a:xfrm>
          <a:prstGeom prst="rect">
            <a:avLst/>
          </a:prstGeom>
          <a:noFill/>
        </p:spPr>
      </p:pic>
      <p:sp>
        <p:nvSpPr>
          <p:cNvPr id="4" name="Šipka doprava 3"/>
          <p:cNvSpPr/>
          <p:nvPr/>
        </p:nvSpPr>
        <p:spPr>
          <a:xfrm rot="1063247">
            <a:off x="5506819" y="2199023"/>
            <a:ext cx="2814637" cy="2635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 rot="20451596">
            <a:off x="5408416" y="4403962"/>
            <a:ext cx="2574658" cy="2779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4940769" y="3483331"/>
            <a:ext cx="2814637" cy="3244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9429154" y="3261208"/>
            <a:ext cx="26687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PŘEKRÝVÁNÍ !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Jaká je koncepce státu?</a:t>
            </a:r>
            <a:endParaRPr lang="cs-CZ" b="1" dirty="0"/>
          </a:p>
        </p:txBody>
      </p:sp>
      <p:sp>
        <p:nvSpPr>
          <p:cNvPr id="14" name="Šipka doprava 13"/>
          <p:cNvSpPr/>
          <p:nvPr/>
        </p:nvSpPr>
        <p:spPr>
          <a:xfrm rot="19754083">
            <a:off x="5765850" y="4913779"/>
            <a:ext cx="2574658" cy="2779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7906856" y="1593264"/>
            <a:ext cx="1951520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pedagogové</a:t>
            </a:r>
            <a:endParaRPr lang="cs-CZ" dirty="0"/>
          </a:p>
        </p:txBody>
      </p:sp>
      <p:sp>
        <p:nvSpPr>
          <p:cNvPr id="16" name="Ovál 15"/>
          <p:cNvSpPr/>
          <p:nvPr/>
        </p:nvSpPr>
        <p:spPr>
          <a:xfrm>
            <a:off x="8061982" y="2918680"/>
            <a:ext cx="1553506" cy="50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chůvy</a:t>
            </a:r>
            <a:endParaRPr lang="cs-CZ" dirty="0"/>
          </a:p>
        </p:txBody>
      </p:sp>
      <p:sp>
        <p:nvSpPr>
          <p:cNvPr id="17" name="Ovál 16"/>
          <p:cNvSpPr/>
          <p:nvPr/>
        </p:nvSpPr>
        <p:spPr>
          <a:xfrm>
            <a:off x="7912160" y="3773655"/>
            <a:ext cx="1553506" cy="50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chůvy</a:t>
            </a:r>
            <a:endParaRPr lang="cs-CZ" dirty="0"/>
          </a:p>
        </p:txBody>
      </p:sp>
      <p:sp>
        <p:nvSpPr>
          <p:cNvPr id="18" name="Ovál 17"/>
          <p:cNvSpPr/>
          <p:nvPr/>
        </p:nvSpPr>
        <p:spPr>
          <a:xfrm>
            <a:off x="8132678" y="5044891"/>
            <a:ext cx="1553506" cy="50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kdokoliv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30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422" y="6165305"/>
            <a:ext cx="8633156" cy="249423"/>
          </a:xfrm>
          <a:prstGeom prst="rect">
            <a:avLst/>
          </a:prstGeom>
        </p:spPr>
      </p:pic>
      <p:pic>
        <p:nvPicPr>
          <p:cNvPr id="7169" name="Picture 1" descr="F:\MAP\LOGO_MAP_ORP_Cernosice_f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48109" y="235527"/>
            <a:ext cx="1064809" cy="1065342"/>
          </a:xfrm>
          <a:prstGeom prst="rect">
            <a:avLst/>
          </a:prstGeom>
          <a:noFill/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838200" y="171190"/>
            <a:ext cx="10515600" cy="1325563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+mn-lt"/>
              </a:rPr>
              <a:t>Předškolák v dětské skupině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63788"/>
              </p:ext>
            </p:extLst>
          </p:nvPr>
        </p:nvGraphicFramePr>
        <p:xfrm>
          <a:off x="838200" y="1496753"/>
          <a:ext cx="10719304" cy="4533615"/>
        </p:xfrm>
        <a:graphic>
          <a:graphicData uri="http://schemas.openxmlformats.org/drawingml/2006/table">
            <a:tbl>
              <a:tblPr/>
              <a:tblGrid>
                <a:gridCol w="5359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9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+mn-lt"/>
                          <a:ea typeface="Times New Roman"/>
                          <a:cs typeface="Tahoma"/>
                        </a:rPr>
                        <a:t>registrovaná MŠ s </a:t>
                      </a:r>
                      <a:r>
                        <a:rPr lang="cs-CZ" sz="1600" b="1" dirty="0" smtClean="0">
                          <a:latin typeface="+mn-lt"/>
                          <a:ea typeface="Times New Roman"/>
                          <a:cs typeface="Tahoma"/>
                        </a:rPr>
                        <a:t>RED-IZO</a:t>
                      </a:r>
                      <a:r>
                        <a:rPr lang="cs-CZ" sz="1600" b="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600" b="1" dirty="0" smtClean="0">
                          <a:latin typeface="+mn-lt"/>
                          <a:ea typeface="Times New Roman"/>
                          <a:cs typeface="Tahoma"/>
                        </a:rPr>
                        <a:t>(státní </a:t>
                      </a:r>
                      <a:r>
                        <a:rPr lang="cs-CZ" sz="1600" b="1" dirty="0">
                          <a:latin typeface="+mn-lt"/>
                          <a:ea typeface="Times New Roman"/>
                          <a:cs typeface="Tahoma"/>
                        </a:rPr>
                        <a:t>či soukromá)</a:t>
                      </a:r>
                      <a:endParaRPr lang="cs-CZ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+mn-lt"/>
                          <a:ea typeface="Times New Roman"/>
                          <a:cs typeface="Tahoma"/>
                        </a:rPr>
                        <a:t>Dětská skupina </a:t>
                      </a:r>
                      <a:r>
                        <a:rPr lang="cs-CZ" sz="1400">
                          <a:latin typeface="+mn-lt"/>
                          <a:ea typeface="Times New Roman"/>
                          <a:cs typeface="Tahoma"/>
                        </a:rPr>
                        <a:t>(DS)</a:t>
                      </a:r>
                      <a:endParaRPr lang="cs-CZ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085"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cs-CZ" sz="1400" b="1" dirty="0" smtClean="0">
                        <a:latin typeface="+mn-lt"/>
                        <a:ea typeface="Times New Roman"/>
                        <a:cs typeface="Tahoma"/>
                      </a:endParaRPr>
                    </a:p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latin typeface="+mn-lt"/>
                          <a:ea typeface="Times New Roman"/>
                          <a:cs typeface="Tahoma"/>
                        </a:rPr>
                        <a:t>MŠMT</a:t>
                      </a:r>
                      <a:endParaRPr lang="cs-CZ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cs-CZ" sz="1400" b="1" dirty="0" smtClean="0">
                        <a:latin typeface="+mn-lt"/>
                        <a:ea typeface="Times New Roman"/>
                        <a:cs typeface="Tahoma"/>
                      </a:endParaRPr>
                    </a:p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latin typeface="+mn-lt"/>
                          <a:ea typeface="Times New Roman"/>
                          <a:cs typeface="Tahoma"/>
                        </a:rPr>
                        <a:t>MPSV</a:t>
                      </a:r>
                      <a:r>
                        <a:rPr lang="cs-CZ" sz="1400" dirty="0" smtClean="0">
                          <a:latin typeface="+mn-lt"/>
                          <a:ea typeface="Times New Roman"/>
                          <a:cs typeface="Tahoma"/>
                        </a:rPr>
                        <a:t> </a:t>
                      </a:r>
                      <a:r>
                        <a:rPr lang="cs-CZ" sz="1400" dirty="0">
                          <a:latin typeface="+mn-lt"/>
                          <a:ea typeface="Times New Roman"/>
                          <a:cs typeface="Tahoma"/>
                        </a:rPr>
                        <a:t>(ESF – OP Zaměstnanost)</a:t>
                      </a:r>
                      <a:endParaRPr lang="cs-CZ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137"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cs-CZ" sz="1400" dirty="0" smtClean="0">
                        <a:latin typeface="+mn-lt"/>
                        <a:ea typeface="Times New Roman"/>
                        <a:cs typeface="Tahoma"/>
                      </a:endParaRPr>
                    </a:p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latin typeface="+mn-lt"/>
                          <a:ea typeface="Times New Roman"/>
                          <a:cs typeface="Tahoma"/>
                        </a:rPr>
                        <a:t>zákon </a:t>
                      </a:r>
                      <a:r>
                        <a:rPr lang="cs-CZ" sz="1400" dirty="0">
                          <a:latin typeface="+mn-lt"/>
                          <a:ea typeface="Times New Roman"/>
                          <a:cs typeface="Tahoma"/>
                        </a:rPr>
                        <a:t>č. </a:t>
                      </a:r>
                      <a:r>
                        <a:rPr lang="cs-CZ" sz="1400" b="1" dirty="0">
                          <a:latin typeface="+mn-lt"/>
                          <a:ea typeface="Times New Roman"/>
                          <a:cs typeface="Tahoma"/>
                        </a:rPr>
                        <a:t>178/2016 Sb.</a:t>
                      </a:r>
                      <a:r>
                        <a:rPr lang="cs-CZ" sz="1400" dirty="0">
                          <a:latin typeface="+mn-lt"/>
                          <a:ea typeface="Times New Roman"/>
                          <a:cs typeface="Tahoma"/>
                        </a:rPr>
                        <a:t>, který novelizuje</a:t>
                      </a:r>
                      <a:endParaRPr lang="cs-CZ" sz="14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cs-CZ" sz="1400" dirty="0" smtClean="0">
                        <a:latin typeface="+mn-lt"/>
                        <a:ea typeface="Times New Roman"/>
                        <a:cs typeface="Tahoma"/>
                      </a:endParaRPr>
                    </a:p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latin typeface="+mn-lt"/>
                          <a:ea typeface="Times New Roman"/>
                          <a:cs typeface="Tahoma"/>
                        </a:rPr>
                        <a:t>školský </a:t>
                      </a:r>
                      <a:r>
                        <a:rPr lang="cs-CZ" sz="1400" dirty="0">
                          <a:latin typeface="+mn-lt"/>
                          <a:ea typeface="Times New Roman"/>
                          <a:cs typeface="Tahoma"/>
                        </a:rPr>
                        <a:t>zákon </a:t>
                      </a:r>
                      <a:r>
                        <a:rPr lang="cs-CZ" sz="1400" b="1" dirty="0">
                          <a:latin typeface="+mn-lt"/>
                          <a:ea typeface="Times New Roman"/>
                          <a:cs typeface="Tahoma"/>
                        </a:rPr>
                        <a:t>561/2004 Sb.</a:t>
                      </a:r>
                      <a:endParaRPr lang="cs-CZ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dirty="0" smtClean="0">
                        <a:latin typeface="+mn-lt"/>
                        <a:ea typeface="Times New Roman"/>
                        <a:cs typeface="Tahom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latin typeface="+mn-lt"/>
                          <a:ea typeface="Times New Roman"/>
                          <a:cs typeface="Tahoma"/>
                        </a:rPr>
                        <a:t>zákon </a:t>
                      </a:r>
                      <a:r>
                        <a:rPr lang="cs-CZ" sz="1400" dirty="0">
                          <a:latin typeface="+mn-lt"/>
                          <a:ea typeface="Times New Roman"/>
                          <a:cs typeface="Tahoma"/>
                        </a:rPr>
                        <a:t>č. </a:t>
                      </a:r>
                      <a:r>
                        <a:rPr lang="cs-CZ" sz="1400" b="1" dirty="0">
                          <a:latin typeface="+mn-lt"/>
                          <a:ea typeface="Times New Roman"/>
                          <a:cs typeface="Tahoma"/>
                        </a:rPr>
                        <a:t>247/2014 Sb.</a:t>
                      </a:r>
                      <a:r>
                        <a:rPr lang="cs-CZ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400" u="sng" dirty="0">
                          <a:solidFill>
                            <a:srgbClr val="0000FF"/>
                          </a:solidFill>
                          <a:latin typeface="+mn-lt"/>
                          <a:ea typeface="Times New Roman"/>
                          <a:cs typeface="Times New Roman"/>
                          <a:hlinkClick r:id="rId4"/>
                        </a:rPr>
                        <a:t>http://www.</a:t>
                      </a:r>
                      <a:r>
                        <a:rPr lang="cs-CZ" sz="1400" u="sng" dirty="0" err="1">
                          <a:solidFill>
                            <a:srgbClr val="0000FF"/>
                          </a:solidFill>
                          <a:latin typeface="+mn-lt"/>
                          <a:ea typeface="Times New Roman"/>
                          <a:cs typeface="Times New Roman"/>
                          <a:hlinkClick r:id="rId4"/>
                        </a:rPr>
                        <a:t>mpsv.cz</a:t>
                      </a:r>
                      <a:r>
                        <a:rPr lang="cs-CZ" sz="1400" u="sng" dirty="0">
                          <a:solidFill>
                            <a:srgbClr val="0000FF"/>
                          </a:solidFill>
                          <a:latin typeface="+mn-lt"/>
                          <a:ea typeface="Times New Roman"/>
                          <a:cs typeface="Times New Roman"/>
                          <a:hlinkClick r:id="rId4"/>
                        </a:rPr>
                        <a:t>/</a:t>
                      </a:r>
                      <a:r>
                        <a:rPr lang="cs-CZ" sz="1400" u="sng" dirty="0" err="1">
                          <a:solidFill>
                            <a:srgbClr val="0000FF"/>
                          </a:solidFill>
                          <a:latin typeface="+mn-lt"/>
                          <a:ea typeface="Times New Roman"/>
                          <a:cs typeface="Times New Roman"/>
                          <a:hlinkClick r:id="rId4"/>
                        </a:rPr>
                        <a:t>cs</a:t>
                      </a:r>
                      <a:r>
                        <a:rPr lang="cs-CZ" sz="1400" u="sng" dirty="0">
                          <a:solidFill>
                            <a:srgbClr val="0000FF"/>
                          </a:solidFill>
                          <a:latin typeface="+mn-lt"/>
                          <a:ea typeface="Times New Roman"/>
                          <a:cs typeface="Times New Roman"/>
                          <a:hlinkClick r:id="rId4"/>
                        </a:rPr>
                        <a:t>/19908</a:t>
                      </a:r>
                      <a:endParaRPr lang="cs-CZ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4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+mn-lt"/>
                          <a:ea typeface="Calibri"/>
                          <a:cs typeface="Segoe UI"/>
                        </a:rPr>
                        <a:t>v rámci „výjimek“ – v </a:t>
                      </a:r>
                      <a:r>
                        <a:rPr lang="cs-CZ" sz="1400" dirty="0" err="1">
                          <a:latin typeface="+mn-lt"/>
                          <a:ea typeface="Calibri"/>
                          <a:cs typeface="Segoe UI"/>
                        </a:rPr>
                        <a:t>suburbánních</a:t>
                      </a:r>
                      <a:r>
                        <a:rPr lang="cs-CZ" sz="1400" dirty="0">
                          <a:latin typeface="+mn-lt"/>
                          <a:ea typeface="Calibri"/>
                          <a:cs typeface="Segoe UI"/>
                        </a:rPr>
                        <a:t> oblastech – je nyní místy povoleno i </a:t>
                      </a:r>
                      <a:r>
                        <a:rPr lang="cs-CZ" sz="1400" b="1" dirty="0">
                          <a:latin typeface="+mn-lt"/>
                          <a:ea typeface="Calibri"/>
                          <a:cs typeface="Segoe UI"/>
                        </a:rPr>
                        <a:t>24 až 28 dětí ve třídě MŠ</a:t>
                      </a:r>
                      <a:r>
                        <a:rPr lang="cs-CZ" sz="1400" dirty="0">
                          <a:latin typeface="+mn-lt"/>
                          <a:ea typeface="Calibri"/>
                          <a:cs typeface="Segoe UI"/>
                        </a:rPr>
                        <a:t>!</a:t>
                      </a:r>
                      <a:endParaRPr lang="cs-CZ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+mn-lt"/>
                          <a:ea typeface="Calibri"/>
                          <a:cs typeface="Segoe UI"/>
                        </a:rPr>
                        <a:t>max. 12 dětí</a:t>
                      </a:r>
                      <a:r>
                        <a:rPr lang="cs-CZ" sz="1400" dirty="0">
                          <a:latin typeface="+mn-lt"/>
                          <a:ea typeface="Calibri"/>
                          <a:cs typeface="Segoe UI"/>
                        </a:rPr>
                        <a:t> v kolektivu a dvě pečující osoby po celou dobu výuky</a:t>
                      </a:r>
                      <a:endParaRPr lang="cs-CZ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84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 dirty="0" smtClean="0">
                        <a:latin typeface="+mn-lt"/>
                        <a:ea typeface="Calibri"/>
                        <a:cs typeface="Segoe U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latin typeface="+mn-lt"/>
                          <a:ea typeface="Calibri"/>
                          <a:cs typeface="Segoe UI"/>
                        </a:rPr>
                        <a:t>Dle </a:t>
                      </a:r>
                      <a:r>
                        <a:rPr lang="cs-CZ" sz="1400" dirty="0">
                          <a:latin typeface="+mn-lt"/>
                          <a:ea typeface="Calibri"/>
                          <a:cs typeface="Segoe UI"/>
                        </a:rPr>
                        <a:t>Vyhlášky č. 14/2005 o předškolním vzdělávání - § 2 - třída pro děti pouze od 2 do 3 let může mít nejméně 12 dětí a nejvíce 16 dětí.</a:t>
                      </a:r>
                      <a:endParaRPr lang="cs-CZ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cs-CZ" sz="1400" dirty="0" smtClean="0">
                        <a:latin typeface="+mn-lt"/>
                        <a:ea typeface="Calibri"/>
                        <a:cs typeface="Segoe U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latin typeface="+mn-lt"/>
                          <a:ea typeface="Calibri"/>
                          <a:cs typeface="Segoe UI"/>
                        </a:rPr>
                        <a:t>Ne </a:t>
                      </a:r>
                      <a:r>
                        <a:rPr lang="cs-CZ" sz="1400" dirty="0">
                          <a:latin typeface="+mn-lt"/>
                          <a:ea typeface="Calibri"/>
                          <a:cs typeface="Segoe UI"/>
                        </a:rPr>
                        <a:t>vždy však bude v praxi možno zřídit tuto samostatnou třídu, ve smíšených a početnějších třídách bude umístění 2-3letých velkou komplikací</a:t>
                      </a:r>
                      <a:r>
                        <a:rPr lang="cs-CZ" sz="1400" dirty="0" smtClean="0">
                          <a:latin typeface="+mn-lt"/>
                          <a:ea typeface="Calibri"/>
                          <a:cs typeface="Segoe UI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cs-CZ" sz="1400" dirty="0" smtClean="0">
                        <a:latin typeface="+mn-lt"/>
                        <a:ea typeface="Calibri"/>
                        <a:cs typeface="Segoe U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latin typeface="+mn-lt"/>
                          <a:ea typeface="Calibri"/>
                          <a:cs typeface="Segoe UI"/>
                        </a:rPr>
                        <a:t>Přeplněné</a:t>
                      </a:r>
                      <a:r>
                        <a:rPr lang="cs-CZ" sz="1400" baseline="0" dirty="0" smtClean="0">
                          <a:latin typeface="+mn-lt"/>
                          <a:ea typeface="Calibri"/>
                          <a:cs typeface="Segoe UI"/>
                        </a:rPr>
                        <a:t> MŠ </a:t>
                      </a:r>
                      <a:r>
                        <a:rPr lang="cs-CZ" sz="1400" baseline="0" smtClean="0">
                          <a:latin typeface="+mn-lt"/>
                          <a:ea typeface="Calibri"/>
                          <a:cs typeface="Segoe UI"/>
                        </a:rPr>
                        <a:t>v prstenci vidí </a:t>
                      </a:r>
                      <a:r>
                        <a:rPr lang="cs-CZ" sz="1400" baseline="0" dirty="0" smtClean="0">
                          <a:latin typeface="+mn-lt"/>
                          <a:ea typeface="Calibri"/>
                          <a:cs typeface="Segoe UI"/>
                        </a:rPr>
                        <a:t>v IVP (předškoláci z DS) velkou komplikaci.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latin typeface="+mn-lt"/>
                          <a:ea typeface="Calibri"/>
                          <a:cs typeface="Times New Roman"/>
                        </a:rPr>
                        <a:t>Předškolák z</a:t>
                      </a:r>
                      <a:r>
                        <a:rPr lang="cs-CZ" sz="1400" baseline="0" dirty="0" smtClean="0">
                          <a:latin typeface="+mn-lt"/>
                          <a:ea typeface="Calibri"/>
                          <a:cs typeface="Times New Roman"/>
                        </a:rPr>
                        <a:t> DS se musí jít nyní povinně zapsat do obecní/městské MŠ, aniž by chtěl, je tak nucen. Zvyšuje se tím počet předškolních dětí k zápisu do MŠ, které v prstenci odfiltrovaly DS. Pokud nechce do MŠ nastoupit, musí si rodič zvolit IVP, dané dítě bude v městě/obci v dané MŠ, kde je zapsané, blokovat kapacitu (tam kde se jede na maximální počet i na výjimku od zřizovatele a není možná změna max. povolené kapacitu v rejstříku). Anebo se to bude muset obcházet.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cs-CZ" sz="1400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baseline="0" dirty="0" smtClean="0">
                          <a:latin typeface="+mn-lt"/>
                          <a:ea typeface="Calibri"/>
                          <a:cs typeface="Times New Roman"/>
                        </a:rPr>
                        <a:t>Další komplikací  pro všechny strany je přezkušování.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904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1424" y="260648"/>
            <a:ext cx="10670976" cy="936104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Plánované investice (kapacity MŠ, nové MŠ)</a:t>
            </a:r>
            <a:endParaRPr lang="cs-CZ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3392" y="1628802"/>
            <a:ext cx="10972800" cy="400047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ORP Říčany: 27 projektů</a:t>
            </a:r>
          </a:p>
          <a:p>
            <a:pPr marL="0" indent="0">
              <a:buNone/>
            </a:pPr>
            <a:r>
              <a:rPr lang="cs-CZ" b="1" dirty="0" smtClean="0"/>
              <a:t>ORP Černošice: 52 projektů</a:t>
            </a:r>
          </a:p>
          <a:p>
            <a:pPr marL="0" indent="0">
              <a:buNone/>
            </a:pPr>
            <a:r>
              <a:rPr lang="cs-CZ" b="1" dirty="0" smtClean="0"/>
              <a:t>ORP Brandýs n/L-Stará Boleslav: 25 projektů</a:t>
            </a: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Český Brod: 4 projekty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Celkem 108 projektů za cca 1,5 </a:t>
            </a:r>
            <a:r>
              <a:rPr lang="cs-CZ" b="1" dirty="0" err="1" smtClean="0"/>
              <a:t>mld</a:t>
            </a:r>
            <a:r>
              <a:rPr lang="cs-CZ" b="1" dirty="0" smtClean="0"/>
              <a:t> Kč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Nové kapacity =  noví pedagogové/ředitelé!</a:t>
            </a:r>
            <a:endParaRPr lang="cs-CZ" b="1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114 projektů na zahrady, hřiště a sportoviště při MŠ a ZŠ za cca  280mil Kč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422" y="6165305"/>
            <a:ext cx="8633156" cy="249423"/>
          </a:xfrm>
          <a:prstGeom prst="rect">
            <a:avLst/>
          </a:prstGeom>
        </p:spPr>
      </p:pic>
      <p:pic>
        <p:nvPicPr>
          <p:cNvPr id="7169" name="Picture 1" descr="F:\MAP\LOGO_MAP_ORP_Cernosice_f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48109" y="235527"/>
            <a:ext cx="1064809" cy="10653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4661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1424" y="260648"/>
            <a:ext cx="10670976" cy="936104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Personální zajištění</a:t>
            </a:r>
            <a:endParaRPr lang="cs-CZ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4338" y="1412778"/>
            <a:ext cx="11777662" cy="475252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cs-CZ" sz="2600" b="1" dirty="0" smtClean="0"/>
              <a:t>Celkem 1063 pedagogů v MŠ v pražském prstenci</a:t>
            </a:r>
          </a:p>
          <a:p>
            <a:pPr>
              <a:lnSpc>
                <a:spcPct val="120000"/>
              </a:lnSpc>
            </a:pPr>
            <a:r>
              <a:rPr lang="cs-CZ" sz="2600" b="1" dirty="0" smtClean="0"/>
              <a:t>ze </a:t>
            </a:r>
            <a:r>
              <a:rPr lang="cs-CZ" sz="2600" b="1" dirty="0"/>
              <a:t>106 odpovědí na anketu jen MŠ hledají momentálně </a:t>
            </a:r>
            <a:r>
              <a:rPr lang="cs-CZ" sz="2600" b="1" u="sng" dirty="0"/>
              <a:t>50 pedagogů </a:t>
            </a:r>
            <a:r>
              <a:rPr lang="cs-CZ" sz="2600" b="1" dirty="0"/>
              <a:t>– kolik pedagogů MŠ se hledá celkem, pokud bychom znali situaci ve všech školkách</a:t>
            </a:r>
            <a:r>
              <a:rPr lang="cs-CZ" sz="2600" b="1" dirty="0" smtClean="0"/>
              <a:t>?)</a:t>
            </a:r>
            <a:r>
              <a:rPr lang="cs-CZ" sz="2600" b="1" dirty="0"/>
              <a:t> (anketa 4/2017, 106 respondentů) </a:t>
            </a:r>
          </a:p>
          <a:p>
            <a:pPr>
              <a:lnSpc>
                <a:spcPct val="120000"/>
              </a:lnSpc>
            </a:pPr>
            <a:r>
              <a:rPr lang="cs-CZ" sz="2600" b="1" dirty="0"/>
              <a:t>106 respondentů hledá </a:t>
            </a:r>
            <a:r>
              <a:rPr lang="cs-CZ" sz="2600" b="1" u="sng" dirty="0"/>
              <a:t>108 asistentů</a:t>
            </a:r>
            <a:r>
              <a:rPr lang="cs-CZ" sz="2600" b="1" dirty="0"/>
              <a:t>, kolik se jich hledá celkem? (anketa 4/2017, 106 respondentů) </a:t>
            </a:r>
          </a:p>
          <a:p>
            <a:pPr>
              <a:lnSpc>
                <a:spcPct val="120000"/>
              </a:lnSpc>
            </a:pPr>
            <a:r>
              <a:rPr lang="cs-CZ" sz="2600" b="1" dirty="0" smtClean="0">
                <a:sym typeface="Wingdings" panose="05000000000000000000" pitchFamily="2" charset="2"/>
              </a:rPr>
              <a:t>Není kde brát lidi - nízká nezaměstnanost x požadavky na kvalifikaci a ohodnocení</a:t>
            </a:r>
          </a:p>
          <a:p>
            <a:pPr>
              <a:lnSpc>
                <a:spcPct val="120000"/>
              </a:lnSpc>
            </a:pPr>
            <a:r>
              <a:rPr lang="cs-CZ" sz="2600" b="1" dirty="0" smtClean="0"/>
              <a:t>Kolik </a:t>
            </a:r>
            <a:r>
              <a:rPr lang="cs-CZ" sz="2600" b="1" dirty="0"/>
              <a:t>bude dvouletých v roce 2020 nevíme! </a:t>
            </a:r>
            <a:endParaRPr lang="cs-CZ" sz="2600" b="1" dirty="0" smtClean="0"/>
          </a:p>
          <a:p>
            <a:pPr>
              <a:lnSpc>
                <a:spcPct val="120000"/>
              </a:lnSpc>
            </a:pPr>
            <a:r>
              <a:rPr lang="cs-CZ" sz="2600" b="1" dirty="0" smtClean="0"/>
              <a:t>Zájem </a:t>
            </a:r>
            <a:r>
              <a:rPr lang="cs-CZ" sz="2600" b="1" dirty="0"/>
              <a:t>ze strany rodičů -  neznámá! Děti se ještě nenarodily! </a:t>
            </a:r>
            <a:endParaRPr lang="cs-CZ" sz="2600" b="1" dirty="0" smtClean="0"/>
          </a:p>
          <a:p>
            <a:pPr>
              <a:lnSpc>
                <a:spcPct val="120000"/>
              </a:lnSpc>
            </a:pPr>
            <a:r>
              <a:rPr lang="cs-CZ" sz="2600" b="1" dirty="0" smtClean="0"/>
              <a:t>Těžko predikovat i počet potřebných chův</a:t>
            </a:r>
            <a:endParaRPr lang="cs-CZ" sz="2600" b="1" dirty="0"/>
          </a:p>
          <a:p>
            <a:endParaRPr lang="cs-CZ" sz="2600" dirty="0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422" y="6165305"/>
            <a:ext cx="8633156" cy="249423"/>
          </a:xfrm>
          <a:prstGeom prst="rect">
            <a:avLst/>
          </a:prstGeom>
        </p:spPr>
      </p:pic>
      <p:pic>
        <p:nvPicPr>
          <p:cNvPr id="7169" name="Picture 1" descr="F:\MAP\LOGO_MAP_ORP_Cernosice_f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48109" y="235527"/>
            <a:ext cx="1064809" cy="10653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2759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1424" y="260648"/>
            <a:ext cx="10670976" cy="936104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SWOT analýza 2017 – dvouleté děti v MŠ</a:t>
            </a:r>
            <a:endParaRPr lang="cs-CZ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422" y="6165305"/>
            <a:ext cx="8633156" cy="249423"/>
          </a:xfrm>
          <a:prstGeom prst="rect">
            <a:avLst/>
          </a:prstGeom>
        </p:spPr>
      </p:pic>
      <p:pic>
        <p:nvPicPr>
          <p:cNvPr id="7169" name="Picture 1" descr="F:\MAP\LOGO_MAP_ORP_Cernosice_f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48109" y="235527"/>
            <a:ext cx="1064809" cy="1065342"/>
          </a:xfrm>
          <a:prstGeom prst="rect">
            <a:avLst/>
          </a:prstGeom>
          <a:noFill/>
        </p:spPr>
      </p:pic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8856374"/>
              </p:ext>
            </p:extLst>
          </p:nvPr>
        </p:nvGraphicFramePr>
        <p:xfrm>
          <a:off x="580906" y="1196752"/>
          <a:ext cx="10181903" cy="50621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79610">
                  <a:extLst>
                    <a:ext uri="{9D8B030D-6E8A-4147-A177-3AD203B41FA5}">
                      <a16:colId xmlns:a16="http://schemas.microsoft.com/office/drawing/2014/main" val="2501579125"/>
                    </a:ext>
                  </a:extLst>
                </a:gridCol>
                <a:gridCol w="5102293">
                  <a:extLst>
                    <a:ext uri="{9D8B030D-6E8A-4147-A177-3AD203B41FA5}">
                      <a16:colId xmlns:a16="http://schemas.microsoft.com/office/drawing/2014/main" val="1491918466"/>
                    </a:ext>
                  </a:extLst>
                </a:gridCol>
              </a:tblGrid>
              <a:tr h="2906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</a:rPr>
                        <a:t>Silné stránky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</a:rPr>
                        <a:t>Slabé stránky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395909"/>
                  </a:ext>
                </a:extLst>
              </a:tr>
              <a:tr h="645003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Využití volných kapacit zařízení (pouze lokálně)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Potřeba dalších úprav v MŠ (vybavení, vnitřní uspořádání  tříd, hračky a další vybavení, zahrady – hrací prvky, 2letí </a:t>
                      </a:r>
                      <a:r>
                        <a:rPr lang="cs-CZ" sz="1400" b="1" dirty="0" smtClean="0">
                          <a:solidFill>
                            <a:schemeClr val="tx1"/>
                          </a:solidFill>
                          <a:effectLst/>
                        </a:rPr>
                        <a:t>jen                </a:t>
                      </a: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v přízemí…atd.)  </a:t>
                      </a:r>
                      <a:r>
                        <a:rPr lang="cs-CZ" sz="1400" b="1" dirty="0" smtClean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cs-CZ" sz="1400" b="1" dirty="0" smtClean="0">
                          <a:solidFill>
                            <a:schemeClr val="tx1"/>
                          </a:solidFill>
                          <a:effectLst/>
                        </a:rPr>
                        <a:t>další </a:t>
                      </a: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finanční prostředky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0097"/>
                  </a:ext>
                </a:extLst>
              </a:tr>
              <a:tr h="496407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Snižování počtu dětí ve třídách </a:t>
                      </a:r>
                      <a:endParaRPr lang="cs-CZ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400" dirty="0" smtClean="0">
                          <a:solidFill>
                            <a:schemeClr val="tx1"/>
                          </a:solidFill>
                          <a:effectLst/>
                        </a:rPr>
                        <a:t>       (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změna financování </a:t>
                      </a:r>
                      <a:r>
                        <a:rPr lang="cs-CZ" sz="1400" dirty="0" smtClean="0">
                          <a:solidFill>
                            <a:schemeClr val="tx1"/>
                          </a:solidFill>
                          <a:effectLst/>
                        </a:rPr>
                        <a:t> regionálního 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školství)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Nárok na místo v MŠ – odhadování potřebných kapacit </a:t>
                      </a:r>
                      <a:r>
                        <a:rPr lang="cs-CZ" sz="1400" b="1" dirty="0" smtClean="0">
                          <a:solidFill>
                            <a:schemeClr val="tx1"/>
                          </a:solidFill>
                          <a:effectLst/>
                        </a:rPr>
                        <a:t>(děti </a:t>
                      </a: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s ještě </a:t>
                      </a:r>
                      <a:r>
                        <a:rPr lang="cs-CZ" sz="1400" b="1" dirty="0" smtClean="0">
                          <a:solidFill>
                            <a:schemeClr val="tx1"/>
                          </a:solidFill>
                          <a:effectLst/>
                        </a:rPr>
                        <a:t>nenarodily)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350769"/>
                  </a:ext>
                </a:extLst>
              </a:tr>
              <a:tr h="37247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Dvouletí mohou být v samostatné třídě </a:t>
                      </a:r>
                      <a:endParaRPr lang="cs-CZ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      </a:t>
                      </a:r>
                      <a:r>
                        <a:rPr lang="cs-CZ" sz="14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max. 15 dětí, 3 x personál)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Neznáme zájem ze strany rodičů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695954"/>
                  </a:ext>
                </a:extLst>
              </a:tr>
              <a:tr h="2906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</a:rPr>
                        <a:t>Příležitosti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</a:rPr>
                        <a:t>Hrozby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8847"/>
                  </a:ext>
                </a:extLst>
              </a:tr>
              <a:tr h="166788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Zvýšení zaměstnanosti </a:t>
                      </a:r>
                      <a:r>
                        <a:rPr lang="cs-CZ" sz="1400" b="1" dirty="0" smtClean="0">
                          <a:solidFill>
                            <a:schemeClr val="tx1"/>
                          </a:solidFill>
                          <a:effectLst/>
                        </a:rPr>
                        <a:t>žen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1400" b="1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avšak existuje adekvátní nabídka zkrácených úvazků? </a:t>
                      </a:r>
                      <a:r>
                        <a:rPr lang="cs-CZ" sz="1400" b="1" dirty="0" smtClean="0">
                          <a:solidFill>
                            <a:schemeClr val="tx1"/>
                          </a:solidFill>
                          <a:effectLst/>
                        </a:rPr>
                        <a:t>Nízká míra </a:t>
                      </a: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nezaměstnanosti v regionu – na úrovni přirozené </a:t>
                      </a:r>
                      <a:r>
                        <a:rPr lang="cs-CZ" sz="1400" b="1" dirty="0" smtClean="0">
                          <a:solidFill>
                            <a:schemeClr val="tx1"/>
                          </a:solidFill>
                          <a:effectLst/>
                        </a:rPr>
                        <a:t>nezaměstnanosti)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400" b="1" dirty="0" smtClean="0">
                          <a:solidFill>
                            <a:schemeClr val="tx1"/>
                          </a:solidFill>
                          <a:effectLst/>
                        </a:rPr>
                        <a:t>Zvyšování doprovodné zaměstnanosti                                      (chůvy, další personál MŠ)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400" b="1" dirty="0" smtClean="0">
                          <a:solidFill>
                            <a:schemeClr val="tx1"/>
                          </a:solidFill>
                          <a:effectLst/>
                        </a:rPr>
                        <a:t>Spolupráce s ostatními zařízeními pečujícími o malé děti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solidFill>
                            <a:schemeClr val="tx1"/>
                          </a:solidFill>
                          <a:effectLst/>
                        </a:rPr>
                        <a:t>        (např. DS, </a:t>
                      </a:r>
                      <a:r>
                        <a:rPr lang="cs-CZ" sz="1400" b="1" dirty="0" err="1" smtClean="0">
                          <a:solidFill>
                            <a:schemeClr val="tx1"/>
                          </a:solidFill>
                          <a:effectLst/>
                        </a:rPr>
                        <a:t>mikrojesle</a:t>
                      </a:r>
                      <a:r>
                        <a:rPr lang="cs-CZ" sz="1400" b="1" dirty="0" smtClean="0">
                          <a:solidFill>
                            <a:schemeClr val="tx1"/>
                          </a:solidFill>
                          <a:effectLst/>
                        </a:rPr>
                        <a:t>, MC)</a:t>
                      </a:r>
                      <a:endParaRPr lang="cs-CZ" sz="14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Chybějící personál (nyní chybí asistenti, není kde brát. Budou chůvy? Jak kvalitní?)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Nutnost úprav MŠ bude narážet na </a:t>
                      </a:r>
                      <a:r>
                        <a:rPr lang="cs-CZ" sz="1400" b="1" dirty="0" smtClean="0">
                          <a:solidFill>
                            <a:schemeClr val="tx1"/>
                          </a:solidFill>
                          <a:effectLst/>
                        </a:rPr>
                        <a:t>udržitelnost                           </a:t>
                      </a: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(MŠ zrealizované z EU prostředků, minimálně zvýšená administrativní </a:t>
                      </a:r>
                      <a:r>
                        <a:rPr lang="cs-CZ" sz="1400" b="1" dirty="0" smtClean="0">
                          <a:solidFill>
                            <a:schemeClr val="tx1"/>
                          </a:solidFill>
                          <a:effectLst/>
                        </a:rPr>
                        <a:t>zátěž)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400" b="1" dirty="0" smtClean="0">
                          <a:solidFill>
                            <a:schemeClr val="tx1"/>
                          </a:solidFill>
                          <a:effectLst/>
                        </a:rPr>
                        <a:t>Finanční prostředky na potřebné úpravy (neexistující dotační titul)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400" b="1" dirty="0" smtClean="0">
                          <a:solidFill>
                            <a:schemeClr val="tx1"/>
                          </a:solidFill>
                          <a:effectLst/>
                        </a:rPr>
                        <a:t>Kapacita MŠ vzhledem ke snížení počtu dětí ve třídách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Růst provozních nákladů MŠ v souvislosti s 2letými dětmi (speciální zařízení, vybavení, zdravotní pomůcky aj.) – kdo to ponese?</a:t>
                      </a:r>
                      <a:endParaRPr lang="cs-CZ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125207"/>
                  </a:ext>
                </a:extLst>
              </a:tr>
              <a:tr h="2128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2014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0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1424" y="260648"/>
            <a:ext cx="10670976" cy="936104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Otázky ?</a:t>
            </a:r>
            <a:endParaRPr lang="cs-CZ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3392" y="1628801"/>
            <a:ext cx="10972800" cy="4752527"/>
          </a:xfrm>
        </p:spPr>
        <p:txBody>
          <a:bodyPr>
            <a:normAutofit/>
          </a:bodyPr>
          <a:lstStyle/>
          <a:p>
            <a:r>
              <a:rPr lang="cs-CZ" dirty="0" smtClean="0"/>
              <a:t>Znamenají </a:t>
            </a:r>
            <a:r>
              <a:rPr lang="cs-CZ" dirty="0"/>
              <a:t>tyto kroky snahu v budoucnu plošně snížit délku MD? Je to správný krok?</a:t>
            </a:r>
          </a:p>
          <a:p>
            <a:r>
              <a:rPr lang="cs-CZ" dirty="0"/>
              <a:t>Znají a uvědomují si rodiče / společnost důsledky brzkého nástupu dětí do předškolních zařízení </a:t>
            </a:r>
            <a:r>
              <a:rPr lang="cs-CZ" dirty="0" smtClean="0"/>
              <a:t>(izolace </a:t>
            </a:r>
            <a:r>
              <a:rPr lang="cs-CZ" dirty="0"/>
              <a:t>o</a:t>
            </a:r>
            <a:r>
              <a:rPr lang="cs-CZ" dirty="0" smtClean="0"/>
              <a:t>d matky, nemocnost </a:t>
            </a:r>
            <a:r>
              <a:rPr lang="cs-CZ" dirty="0"/>
              <a:t>dětí, zvýšené náklady na zdravotní péči)? </a:t>
            </a:r>
            <a:r>
              <a:rPr lang="cs-CZ" dirty="0" smtClean="0"/>
              <a:t>Možnost </a:t>
            </a:r>
            <a:r>
              <a:rPr lang="cs-CZ" dirty="0"/>
              <a:t>není povinnost</a:t>
            </a:r>
            <a:r>
              <a:rPr lang="cs-CZ" dirty="0" smtClean="0"/>
              <a:t>!</a:t>
            </a:r>
          </a:p>
          <a:p>
            <a:r>
              <a:rPr lang="cs-CZ" dirty="0" smtClean="0"/>
              <a:t>Máme se bát masového umísťování dvouletých dětí do MŠ?</a:t>
            </a:r>
          </a:p>
          <a:p>
            <a:r>
              <a:rPr lang="cs-CZ" dirty="0" smtClean="0"/>
              <a:t>Co to má přinést dětem? Nezapomínáme na jejich zájem?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422" y="6165305"/>
            <a:ext cx="8633156" cy="249423"/>
          </a:xfrm>
          <a:prstGeom prst="rect">
            <a:avLst/>
          </a:prstGeom>
        </p:spPr>
      </p:pic>
      <p:pic>
        <p:nvPicPr>
          <p:cNvPr id="7169" name="Picture 1" descr="F:\MAP\LOGO_MAP_ORP_Cernosice_f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48109" y="235527"/>
            <a:ext cx="1064809" cy="10653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9656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8974D20347DD428DA2C85998CE1087" ma:contentTypeVersion="3" ma:contentTypeDescription="Vytvoří nový dokument" ma:contentTypeScope="" ma:versionID="62c7f5f8f656625030ffd81e1c766297">
  <xsd:schema xmlns:xsd="http://www.w3.org/2001/XMLSchema" xmlns:xs="http://www.w3.org/2001/XMLSchema" xmlns:p="http://schemas.microsoft.com/office/2006/metadata/properties" xmlns:ns2="bee09978-1ad0-4558-a355-f184125b2d21" targetNamespace="http://schemas.microsoft.com/office/2006/metadata/properties" ma:root="true" ma:fieldsID="acf7a660599e22df72b477dee1bc34ac" ns2:_="">
    <xsd:import namespace="bee09978-1ad0-4558-a355-f184125b2d2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e09978-1ad0-4558-a355-f184125b2d2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odnota hash upozornění na sdílení" ma:internalName="SharingHintHash" ma:readOnly="true">
      <xsd:simpleType>
        <xsd:restriction base="dms:Text"/>
      </xsd:simpleType>
    </xsd:element>
    <xsd:element name="SharedWithDetails" ma:index="10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A419BB2-4F21-4294-A99A-89B53A03D02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D024390-E08B-44A7-993B-774DB7EF96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e09978-1ad0-4558-a355-f184125b2d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2A18325-B972-405C-BE77-280699C05720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www.w3.org/XML/1998/namespace"/>
    <ds:schemaRef ds:uri="bee09978-1ad0-4558-a355-f184125b2d21"/>
    <ds:schemaRef ds:uri="http://schemas.openxmlformats.org/package/2006/metadata/core-properties"/>
    <ds:schemaRef ds:uri="http://purl.org/dc/terms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1900</TotalTime>
  <Words>610</Words>
  <Application>Microsoft Office PowerPoint</Application>
  <PresentationFormat>Širokoúhlá obrazovka</PresentationFormat>
  <Paragraphs>114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Segoe UI</vt:lpstr>
      <vt:lpstr>Tahoma</vt:lpstr>
      <vt:lpstr>Times New Roman</vt:lpstr>
      <vt:lpstr>Wingdings</vt:lpstr>
      <vt:lpstr>Motiv Office</vt:lpstr>
      <vt:lpstr>Prezentace aplikace PowerPoint</vt:lpstr>
      <vt:lpstr>Celkové věkové složení dětí v MŠ v pražském prstenci (k 30.9.2016)</vt:lpstr>
      <vt:lpstr>Věkové složení dětí v MŠ v pražském prstenci dle ORP (k 30.9.2016)</vt:lpstr>
      <vt:lpstr>Přehled aktuálně existujících zařízení </vt:lpstr>
      <vt:lpstr>Předškolák v dětské skupině</vt:lpstr>
      <vt:lpstr>Plánované investice (kapacity MŠ, nové MŠ)</vt:lpstr>
      <vt:lpstr>Personální zajištění</vt:lpstr>
      <vt:lpstr>SWOT analýza 2017 – dvouleté děti v MŠ</vt:lpstr>
      <vt:lpstr>Otázky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Hana Barboříková</dc:creator>
  <cp:lastModifiedBy>Hana Barboříková</cp:lastModifiedBy>
  <cp:revision>99</cp:revision>
  <dcterms:created xsi:type="dcterms:W3CDTF">2016-04-07T08:36:55Z</dcterms:created>
  <dcterms:modified xsi:type="dcterms:W3CDTF">2017-04-10T11:46:12Z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0x010100C78974D20347DD428DA2C85998CE1087</vt:lpwstr>
  </property>
</Properties>
</file>