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4" r:id="rId5"/>
    <p:sldId id="279" r:id="rId6"/>
    <p:sldId id="278" r:id="rId7"/>
    <p:sldId id="280" r:id="rId8"/>
    <p:sldId id="281" r:id="rId9"/>
    <p:sldId id="289" r:id="rId10"/>
    <p:sldId id="291" r:id="rId11"/>
    <p:sldId id="292" r:id="rId12"/>
    <p:sldId id="293" r:id="rId13"/>
    <p:sldId id="29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F1722-DD6F-42F4-88A3-63637A00DE5B}" type="datetimeFigureOut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F6BBA-8427-4395-9910-8E81677643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31123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F12AE-C65B-478B-BB9D-7508185EBAA7}" type="datetimeFigureOut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0AB96-AF10-4CC0-BC77-AB66CFE2F4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1854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D634-82E0-41D1-B8BF-A5F1637E0FFD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79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DCE8-7B82-4A56-9E59-D30AC1189531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79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549E-4C34-472D-A86B-EC1B4CD8D363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78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3C6C-8636-4949-B601-B9DDCB2F7869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A13B-CD18-4A53-B78E-3DC2E2E51202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98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7FA6-5C85-4B0E-9172-FD1F1D6C3E91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0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3ECE-711C-4A24-831E-1914FD3071B4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48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D9C2-74B1-4E07-B6F6-D2BCB004E9A9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25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98E-B333-463F-9152-5669850944A8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22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672B-A269-45FF-9A83-3F3B46383D8A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7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9A1D3-688F-42A5-940F-190B5FFE3FBB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55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D1416-3F38-4E2B-86FA-127A54776FC9}" type="datetime1">
              <a:rPr lang="cs-CZ" smtClean="0"/>
              <a:pPr/>
              <a:t>10. 4. 2017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8BDE-F56F-4BA7-917E-0EF05D4EC6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1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z/url?sa=i&amp;rct=j&amp;q=&amp;esrc=s&amp;source=images&amp;cd=&amp;cad=rja&amp;uact=8&amp;ved=0ahUKEwj1rsXC0_7LAhULXBoKHZB1AKAQjRwIBw&amp;url=http://www.neovisual.cz/galerie/?search=yes&amp;odkaz=yes&amp;v_projekt=221&amp;a_projekt=221&amp;m_projekt=221&amp;g_projekt=221&amp;psig=AFQjCNEZ94Cqls9bWBkobZMYHToa9HDsTQ&amp;ust=146019153114818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040831" y="2827538"/>
            <a:ext cx="79796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Hrozby a příležitosti pro vzdělávání </a:t>
            </a:r>
            <a:br>
              <a:rPr lang="cs-CZ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pražském prstenci</a:t>
            </a:r>
            <a:endParaRPr lang="cs-CZ" sz="3200" dirty="0">
              <a:solidFill>
                <a:srgbClr val="0070C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25" y="5345138"/>
            <a:ext cx="4979885" cy="11112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322214" y="1192204"/>
            <a:ext cx="90807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akční plán vzdělávání na území ORP Černošice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sz="1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č. CZ.02.3.68/0.0/0.0/15_005/0000112</a:t>
            </a:r>
            <a:endParaRPr lang="cs-CZ" sz="16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98" y="180335"/>
            <a:ext cx="1052194" cy="1052720"/>
          </a:xfrm>
          <a:prstGeom prst="rect">
            <a:avLst/>
          </a:prstGeom>
        </p:spPr>
      </p:pic>
      <p:pic>
        <p:nvPicPr>
          <p:cNvPr id="12" name="Obrázek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39" y="415736"/>
            <a:ext cx="858784" cy="601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72" y="420768"/>
            <a:ext cx="1048298" cy="412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5" descr="obrázek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02" y="314170"/>
            <a:ext cx="786410" cy="78663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ovéPole 14"/>
          <p:cNvSpPr txBox="1"/>
          <p:nvPr/>
        </p:nvSpPr>
        <p:spPr>
          <a:xfrm>
            <a:off x="4264476" y="4263661"/>
            <a:ext cx="3196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11. 4. 2017,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Praha</a:t>
            </a:r>
          </a:p>
        </p:txBody>
      </p:sp>
    </p:spTree>
    <p:extLst>
      <p:ext uri="{BB962C8B-B14F-4D97-AF65-F5344CB8AC3E}">
        <p14:creationId xmlns:p14="http://schemas.microsoft.com/office/powerpoint/2010/main" val="814514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670977" y="1039091"/>
            <a:ext cx="9011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/>
              <a:t>Děkujeme za pozornost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" name="Picture 1" descr="F:\MAP\LOGO_MAP_ORP_Cernosice_f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pic>
        <p:nvPicPr>
          <p:cNvPr id="10" name="Obrázek 9" descr="full_97da9c05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83380" y="1681049"/>
            <a:ext cx="4073929" cy="494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3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Migrační vlnu zažíváme už dvacet let</a:t>
            </a: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628801"/>
            <a:ext cx="10972800" cy="475252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Nejbližší okolí Prahy zažívá už dvacet přílivovou vlnu obyvatel ze dvou </a:t>
            </a:r>
            <a:r>
              <a:rPr lang="cs-CZ" sz="2000" dirty="0" smtClean="0"/>
              <a:t>stran: z Prahy (pražské služby </a:t>
            </a:r>
            <a:br>
              <a:rPr lang="cs-CZ" sz="2000" dirty="0" smtClean="0"/>
            </a:br>
            <a:r>
              <a:rPr lang="cs-CZ" sz="2000" dirty="0" smtClean="0"/>
              <a:t>a lepší prostředí za venkovskou cenu) i ze vzdálenějšího venkova (blíž k zaměstnání).</a:t>
            </a:r>
          </a:p>
          <a:p>
            <a:pPr>
              <a:lnSpc>
                <a:spcPct val="12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Od roku 2005 se populace obou bývalých okresů v sousedství Prahy zvětšila zhruba o 40 %, demografická prognóza očekává do roku 2025 růst o dalších cca </a:t>
            </a:r>
            <a:r>
              <a:rPr lang="cs-CZ" sz="2000" dirty="0" smtClean="0"/>
              <a:t>25</a:t>
            </a:r>
            <a:r>
              <a:rPr lang="cs-CZ" sz="2000" dirty="0" smtClean="0">
                <a:solidFill>
                  <a:schemeClr val="tx1"/>
                </a:solidFill>
              </a:rPr>
              <a:t>-30 %.</a:t>
            </a:r>
          </a:p>
          <a:p>
            <a:pPr>
              <a:lnSpc>
                <a:spcPct val="120000"/>
              </a:lnSpc>
            </a:pPr>
            <a:r>
              <a:rPr lang="cs-CZ" sz="2000" dirty="0" smtClean="0"/>
              <a:t>Vývoj jednotlivých obcí je navíc nevyrovnaný, skokový, v závislosti na realizované výstavbě.</a:t>
            </a:r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Ještě dynamičtěji roste počet dětí</a:t>
            </a:r>
            <a:r>
              <a:rPr lang="cs-CZ" sz="2000" dirty="0" smtClean="0"/>
              <a:t>, protože do nových bytů a domů stěhuje vysoký podíl mladých lidí.</a:t>
            </a:r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V současnosti je v </a:t>
            </a:r>
            <a:r>
              <a:rPr lang="cs-CZ" sz="2000" dirty="0" smtClean="0"/>
              <a:t>základních školách 70 % žáků v prvním stupni a počty dětí v MŠ dokazují, že tento trend bude trvat i nadále.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Stačí v současnosti počty učitelů a budou potřebným tempem růst v dalších letech??</a:t>
            </a:r>
            <a:endParaRPr lang="cs-CZ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30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670977" y="1039091"/>
            <a:ext cx="9011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Bude žít v roce 2030 v ORP </a:t>
            </a:r>
            <a:r>
              <a:rPr lang="cs-CZ" sz="2200" b="1" dirty="0" err="1" smtClean="0"/>
              <a:t>Černošice</a:t>
            </a:r>
            <a:r>
              <a:rPr lang="cs-CZ" sz="2200" b="1" dirty="0" smtClean="0"/>
              <a:t> 200 000 obyvatel? </a:t>
            </a:r>
            <a:endParaRPr lang="cs-CZ" sz="22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338945" y="6271069"/>
            <a:ext cx="5791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Zdroj: ORP </a:t>
            </a:r>
            <a:r>
              <a:rPr lang="cs-CZ" sz="1600" dirty="0" err="1" smtClean="0"/>
              <a:t>Černošice</a:t>
            </a:r>
            <a:r>
              <a:rPr lang="cs-CZ" sz="1600" dirty="0" smtClean="0"/>
              <a:t>, data 2005-2015 k 31.12. daného roku</a:t>
            </a:r>
            <a:endParaRPr lang="cs-CZ" sz="1600" dirty="0"/>
          </a:p>
        </p:txBody>
      </p:sp>
      <p:pic>
        <p:nvPicPr>
          <p:cNvPr id="13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618509" y="1496291"/>
          <a:ext cx="7041779" cy="4681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art" r:id="rId4" imgW="5029200" imgH="3343275" progId="MSGraph.Chart.8">
                  <p:embed/>
                </p:oleObj>
              </mc:Choice>
              <mc:Fallback>
                <p:oleObj name="Chart" r:id="rId4" imgW="5029200" imgH="3343275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8509" y="1496291"/>
                        <a:ext cx="7041779" cy="46811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123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670977" y="1039091"/>
            <a:ext cx="9011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Ještě dynamičtěji než počet obyvatel rostou počty žáků</a:t>
            </a:r>
            <a:endParaRPr lang="cs-CZ" sz="22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338945" y="6271069"/>
            <a:ext cx="5791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Zdroj: ORP </a:t>
            </a:r>
            <a:r>
              <a:rPr lang="cs-CZ" sz="1600" dirty="0" err="1" smtClean="0"/>
              <a:t>Černošice</a:t>
            </a:r>
            <a:r>
              <a:rPr lang="cs-CZ" sz="1600" dirty="0" smtClean="0"/>
              <a:t>, ORP Říčany</a:t>
            </a:r>
            <a:endParaRPr lang="cs-CZ" sz="1600" dirty="0"/>
          </a:p>
        </p:txBody>
      </p:sp>
      <p:pic>
        <p:nvPicPr>
          <p:cNvPr id="13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604656" y="1493222"/>
          <a:ext cx="7201284" cy="4787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Chart" r:id="rId4" imgW="5029200" imgH="3343275" progId="MSGraph.Chart.8">
                  <p:embed/>
                </p:oleObj>
              </mc:Choice>
              <mc:Fallback>
                <p:oleObj name="Chart" r:id="rId4" imgW="5029200" imgH="3343275" progId="MSGraph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4656" y="1493222"/>
                        <a:ext cx="7201284" cy="47872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123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670977" y="1039091"/>
            <a:ext cx="9011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Ještě dynamičtěji než počet obyvatel rostou počty žáků</a:t>
            </a:r>
            <a:endParaRPr lang="cs-CZ" sz="22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338945" y="6271069"/>
            <a:ext cx="5791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Zdroj: ORP </a:t>
            </a:r>
            <a:r>
              <a:rPr lang="cs-CZ" sz="1600" dirty="0" err="1" smtClean="0"/>
              <a:t>Černošice</a:t>
            </a:r>
            <a:r>
              <a:rPr lang="cs-CZ" sz="1600" dirty="0" smtClean="0"/>
              <a:t>, ORP Říčany</a:t>
            </a:r>
            <a:endParaRPr lang="cs-CZ" sz="1600" dirty="0"/>
          </a:p>
        </p:txBody>
      </p:sp>
      <p:pic>
        <p:nvPicPr>
          <p:cNvPr id="13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789028" y="1510146"/>
          <a:ext cx="7050780" cy="468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Chart" r:id="rId4" imgW="5029200" imgH="3343275" progId="MSGraph.Chart.8">
                  <p:embed/>
                </p:oleObj>
              </mc:Choice>
              <mc:Fallback>
                <p:oleObj name="Chart" r:id="rId4" imgW="5029200" imgH="3343275" progId="MSGraph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028" y="1510146"/>
                        <a:ext cx="7050780" cy="46871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123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24" name="Picture 4" descr="http://www.neovisual.cz/files/V0799-d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6899" y="1427018"/>
            <a:ext cx="9668744" cy="4834372"/>
          </a:xfrm>
          <a:prstGeom prst="rect">
            <a:avLst/>
          </a:prstGeom>
          <a:noFill/>
        </p:spPr>
      </p:pic>
      <p:pic>
        <p:nvPicPr>
          <p:cNvPr id="13" name="Picture 1" descr="F:\MAP\LOGO_MAP_ORP_Cernosice_f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1236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Má </a:t>
            </a:r>
            <a:r>
              <a:rPr lang="cs-CZ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dáti</a:t>
            </a: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628801"/>
            <a:ext cx="10972800" cy="4752527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Investiční záměry v aktuálních investičních prioritách strategických rámců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400" b="1" dirty="0" smtClean="0"/>
              <a:t>ORP</a:t>
            </a:r>
            <a:r>
              <a:rPr lang="cs-CZ" sz="2400" dirty="0" smtClean="0"/>
              <a:t>					</a:t>
            </a:r>
            <a:r>
              <a:rPr lang="cs-CZ" sz="2400" b="1" dirty="0" smtClean="0"/>
              <a:t>Investiční záměry (mil. Kč)</a:t>
            </a:r>
            <a:endParaRPr lang="cs-CZ" sz="2400" dirty="0" smtClean="0"/>
          </a:p>
          <a:p>
            <a:r>
              <a:rPr lang="cs-CZ" sz="2400" dirty="0" smtClean="0"/>
              <a:t>Černošice					3752</a:t>
            </a:r>
          </a:p>
          <a:p>
            <a:r>
              <a:rPr lang="cs-CZ" sz="2400" dirty="0" smtClean="0"/>
              <a:t>Brandýs nad Labem - Stará Boleslav	2659</a:t>
            </a:r>
          </a:p>
          <a:p>
            <a:r>
              <a:rPr lang="cs-CZ" sz="2400" dirty="0" smtClean="0"/>
              <a:t>Říčany					2973</a:t>
            </a:r>
          </a:p>
          <a:p>
            <a:r>
              <a:rPr lang="cs-CZ" sz="2400" b="1" dirty="0" smtClean="0"/>
              <a:t>Celkem</a:t>
            </a:r>
            <a:r>
              <a:rPr lang="cs-CZ" sz="2400" dirty="0" smtClean="0"/>
              <a:t>					</a:t>
            </a:r>
            <a:r>
              <a:rPr lang="cs-CZ" sz="2400" b="1" dirty="0" smtClean="0"/>
              <a:t>9384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Český Brod					  101</a:t>
            </a:r>
          </a:p>
          <a:p>
            <a:r>
              <a:rPr lang="cs-CZ" sz="2400" dirty="0" smtClean="0"/>
              <a:t>Slaný						  152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303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Dal</a:t>
            </a: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37" y="1517964"/>
            <a:ext cx="10972800" cy="4752527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 smtClean="0"/>
              <a:t>Podpořené projekty z evropských a národních dotací (Praha-západ + Praha-východ) 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400" b="1" dirty="0" smtClean="0"/>
              <a:t>Zdroj</a:t>
            </a:r>
            <a:r>
              <a:rPr lang="cs-CZ" sz="2400" dirty="0" smtClean="0"/>
              <a:t>					</a:t>
            </a:r>
            <a:r>
              <a:rPr lang="cs-CZ" sz="2400" b="1" dirty="0" smtClean="0"/>
              <a:t>počet podpořených projektů		mil. Kč</a:t>
            </a:r>
            <a:endParaRPr lang="cs-CZ" sz="2400" dirty="0" smtClean="0"/>
          </a:p>
          <a:p>
            <a:r>
              <a:rPr lang="cs-CZ" sz="2400" dirty="0" smtClean="0"/>
              <a:t>Tři uzavřené výzvy </a:t>
            </a:r>
            <a:r>
              <a:rPr lang="cs-CZ" sz="2400" dirty="0" smtClean="0"/>
              <a:t>MF (předchozí léta)</a:t>
            </a:r>
            <a:r>
              <a:rPr lang="cs-CZ" sz="2400" dirty="0" smtClean="0"/>
              <a:t>		46				1139</a:t>
            </a:r>
          </a:p>
          <a:p>
            <a:r>
              <a:rPr lang="cs-CZ" sz="2400" dirty="0" smtClean="0"/>
              <a:t>4. výzva MF (výzva 2016)				13				  ?(cca 300)</a:t>
            </a:r>
          </a:p>
          <a:p>
            <a:r>
              <a:rPr lang="cs-CZ" sz="2400" dirty="0" smtClean="0"/>
              <a:t>IROP (14.+ 15. výzva pro MŠ)			  6				   105</a:t>
            </a:r>
          </a:p>
          <a:p>
            <a:r>
              <a:rPr lang="cs-CZ" sz="2400" dirty="0" smtClean="0"/>
              <a:t>Program 133310 MŠMT (výzva 2016)		  6				  ?(cca 120)</a:t>
            </a:r>
          </a:p>
          <a:p>
            <a:r>
              <a:rPr lang="cs-CZ" sz="2400" b="1" dirty="0" smtClean="0"/>
              <a:t>Celkem</a:t>
            </a:r>
            <a:r>
              <a:rPr lang="cs-CZ" sz="2400" dirty="0" smtClean="0"/>
              <a:t>					</a:t>
            </a:r>
            <a:r>
              <a:rPr lang="cs-CZ" sz="2400" b="1" dirty="0" smtClean="0"/>
              <a:t>71				 cca 1,6 mld.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Další výzvy IROP jsou hodnoceny (č. 56, 57 pro neformální vzdělávání, č. 46 a 47 pro ZŠ).</a:t>
            </a:r>
          </a:p>
          <a:p>
            <a:r>
              <a:rPr lang="cs-CZ" sz="2400" dirty="0" smtClean="0"/>
              <a:t>Ve výzvách IROP č. 58 a č. 66 ITI je v Pražské metropolitní oblasti alokováno na školy přes 700 mil. Kč.</a:t>
            </a:r>
          </a:p>
          <a:p>
            <a:r>
              <a:rPr lang="cs-CZ" sz="2400" dirty="0" smtClean="0"/>
              <a:t>Příslib MŠMT na výstavbu 8 „páteřních“ základních škol (6 v území Prahy-západ a Prahy-východ + 2 </a:t>
            </a:r>
            <a:br>
              <a:rPr lang="cs-CZ" sz="2400" dirty="0" smtClean="0"/>
            </a:br>
            <a:r>
              <a:rPr lang="cs-CZ" sz="2400" dirty="0" smtClean="0"/>
              <a:t>v okrajových částech Prahy) – zatím jen příslib.</a:t>
            </a:r>
          </a:p>
          <a:p>
            <a:r>
              <a:rPr lang="cs-CZ" sz="2400" dirty="0" smtClean="0"/>
              <a:t>Do infrastruktury základních a mateřských škol budou investovat i MAS (výzva č. 68 IROP).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303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260648"/>
            <a:ext cx="10670976" cy="936104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SWOT analýza 2017</a:t>
            </a: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22" y="6165305"/>
            <a:ext cx="8633156" cy="249423"/>
          </a:xfrm>
          <a:prstGeom prst="rect">
            <a:avLst/>
          </a:prstGeom>
        </p:spPr>
      </p:pic>
      <p:pic>
        <p:nvPicPr>
          <p:cNvPr id="7169" name="Picture 1" descr="F:\MAP\LOGO_MAP_ORP_Cernosice_f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8109" y="235527"/>
            <a:ext cx="1064809" cy="1065342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1052" y="1502976"/>
            <a:ext cx="10091715" cy="448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303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8974D20347DD428DA2C85998CE1087" ma:contentTypeVersion="3" ma:contentTypeDescription="Vytvoří nový dokument" ma:contentTypeScope="" ma:versionID="62c7f5f8f656625030ffd81e1c766297">
  <xsd:schema xmlns:xsd="http://www.w3.org/2001/XMLSchema" xmlns:xs="http://www.w3.org/2001/XMLSchema" xmlns:p="http://schemas.microsoft.com/office/2006/metadata/properties" xmlns:ns2="bee09978-1ad0-4558-a355-f184125b2d21" targetNamespace="http://schemas.microsoft.com/office/2006/metadata/properties" ma:root="true" ma:fieldsID="acf7a660599e22df72b477dee1bc34ac" ns2:_="">
    <xsd:import namespace="bee09978-1ad0-4558-a355-f184125b2d2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e09978-1ad0-4558-a355-f184125b2d2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0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024390-E08B-44A7-993B-774DB7EF96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e09978-1ad0-4558-a355-f184125b2d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419BB2-4F21-4294-A99A-89B53A03D0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A18325-B972-405C-BE77-280699C05720}">
  <ds:schemaRefs>
    <ds:schemaRef ds:uri="bee09978-1ad0-4558-a355-f184125b2d2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128</Words>
  <Application>Microsoft Office PowerPoint</Application>
  <PresentationFormat>Širokoúhlá obrazovka</PresentationFormat>
  <Paragraphs>51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Chart</vt:lpstr>
      <vt:lpstr>Prezentace aplikace PowerPoint</vt:lpstr>
      <vt:lpstr>Migrační vlnu zažíváme už dvacet let</vt:lpstr>
      <vt:lpstr>Prezentace aplikace PowerPoint</vt:lpstr>
      <vt:lpstr>Prezentace aplikace PowerPoint</vt:lpstr>
      <vt:lpstr>Prezentace aplikace PowerPoint</vt:lpstr>
      <vt:lpstr>Prezentace aplikace PowerPoint</vt:lpstr>
      <vt:lpstr>Má dáti</vt:lpstr>
      <vt:lpstr>Dal</vt:lpstr>
      <vt:lpstr>SWOT analýza 2017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Barboříková</dc:creator>
  <cp:lastModifiedBy>Hana Barboříková</cp:lastModifiedBy>
  <cp:revision>69</cp:revision>
  <dcterms:created xsi:type="dcterms:W3CDTF">2016-04-07T08:36:55Z</dcterms:created>
  <dcterms:modified xsi:type="dcterms:W3CDTF">2017-04-10T21:00:32Z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0x010100C78974D20347DD428DA2C85998CE1087</vt:lpwstr>
  </property>
</Properties>
</file>