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64" r:id="rId5"/>
    <p:sldId id="291" r:id="rId6"/>
    <p:sldId id="303" r:id="rId7"/>
    <p:sldId id="292" r:id="rId8"/>
    <p:sldId id="293" r:id="rId9"/>
    <p:sldId id="294" r:id="rId10"/>
    <p:sldId id="304" r:id="rId11"/>
    <p:sldId id="295" r:id="rId12"/>
    <p:sldId id="297" r:id="rId13"/>
    <p:sldId id="306" r:id="rId14"/>
    <p:sldId id="298" r:id="rId15"/>
    <p:sldId id="299" r:id="rId16"/>
    <p:sldId id="305" r:id="rId17"/>
    <p:sldId id="300" r:id="rId18"/>
    <p:sldId id="290" r:id="rId19"/>
    <p:sldId id="279" r:id="rId20"/>
    <p:sldId id="302" r:id="rId21"/>
    <p:sldId id="301" r:id="rId22"/>
    <p:sldId id="296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D309"/>
    <a:srgbClr val="E5311C"/>
    <a:srgbClr val="B2488F"/>
    <a:srgbClr val="ED7B03"/>
    <a:srgbClr val="0192CE"/>
    <a:srgbClr val="70BC06"/>
    <a:srgbClr val="0D0C8E"/>
    <a:srgbClr val="2E75B6"/>
    <a:srgbClr val="CC0001"/>
    <a:srgbClr val="0C0A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6F1722-DD6F-42F4-88A3-63637A00DE5B}" type="datetimeFigureOut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9F6BBA-8427-4395-9910-8E81677643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31123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F12AE-C65B-478B-BB9D-7508185EBAA7}" type="datetimeFigureOut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0AB96-AF10-4CC0-BC77-AB66CFE2F4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18548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D634-82E0-41D1-B8BF-A5F1637E0FFD}" type="datetime1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8BDE-F56F-4BA7-917E-0EF05D4EC6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793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4DCE8-7B82-4A56-9E59-D30AC1189531}" type="datetime1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8BDE-F56F-4BA7-917E-0EF05D4EC6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79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549E-4C34-472D-A86B-EC1B4CD8D363}" type="datetime1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8BDE-F56F-4BA7-917E-0EF05D4EC6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78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3C6C-8636-4949-B601-B9DDCB2F7869}" type="datetime1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8BDE-F56F-4BA7-917E-0EF05D4EC6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873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4A13B-CD18-4A53-B78E-3DC2E2E51202}" type="datetime1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8BDE-F56F-4BA7-917E-0EF05D4EC6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983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47FA6-5C85-4B0E-9172-FD1F1D6C3E91}" type="datetime1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8BDE-F56F-4BA7-917E-0EF05D4EC6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02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3ECE-711C-4A24-831E-1914FD3071B4}" type="datetime1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8BDE-F56F-4BA7-917E-0EF05D4EC6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486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D9C2-74B1-4E07-B6F6-D2BCB004E9A9}" type="datetime1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8BDE-F56F-4BA7-917E-0EF05D4EC6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253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4898E-B333-463F-9152-5669850944A8}" type="datetime1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8BDE-F56F-4BA7-917E-0EF05D4EC6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222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672B-A269-45FF-9A83-3F3B46383D8A}" type="datetime1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8BDE-F56F-4BA7-917E-0EF05D4EC6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979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9A1D3-688F-42A5-940F-190B5FFE3FBB}" type="datetime1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8BDE-F56F-4BA7-917E-0EF05D4EC6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355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D1416-3F38-4E2B-86FA-127A54776FC9}" type="datetime1">
              <a:rPr lang="cs-CZ" smtClean="0"/>
              <a:pPr/>
              <a:t>12. 4. 2017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68BDE-F56F-4BA7-917E-0EF05D4EC6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11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7.jpeg"/><Relationship Id="rId7" Type="http://schemas.openxmlformats.org/officeDocument/2006/relationships/image" Target="../media/image11.sv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5.svg"/><Relationship Id="rId5" Type="http://schemas.openxmlformats.org/officeDocument/2006/relationships/image" Target="../media/image9.svg"/><Relationship Id="rId10" Type="http://schemas.openxmlformats.org/officeDocument/2006/relationships/image" Target="../media/image11.pn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040831" y="2566631"/>
            <a:ext cx="797967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>
                <a:solidFill>
                  <a:srgbClr val="0C0A8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Hrozby a příležitosti pro vzdělávání </a:t>
            </a:r>
            <a:br>
              <a:rPr lang="cs-CZ" sz="4000" b="1" dirty="0">
                <a:solidFill>
                  <a:srgbClr val="0C0A8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rgbClr val="0C0A8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pražském prstenci</a:t>
            </a:r>
            <a:endParaRPr lang="cs-CZ" sz="4000" dirty="0">
              <a:solidFill>
                <a:srgbClr val="0C0A89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725" y="5345138"/>
            <a:ext cx="4979885" cy="1111214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1322214" y="1192204"/>
            <a:ext cx="908078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sz="2800" b="1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Místní akční plán vzdělávání na území ORP Černošice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cs-CZ" sz="1200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č. CZ.02.3.68/0.0/0.0/15_005/0000112</a:t>
            </a:r>
            <a:endParaRPr lang="cs-CZ" sz="16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298" y="180335"/>
            <a:ext cx="1052194" cy="1052720"/>
          </a:xfrm>
          <a:prstGeom prst="rect">
            <a:avLst/>
          </a:prstGeom>
        </p:spPr>
      </p:pic>
      <p:pic>
        <p:nvPicPr>
          <p:cNvPr id="12" name="Obrázek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738" y="314170"/>
            <a:ext cx="970197" cy="7031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972" y="420768"/>
            <a:ext cx="1048298" cy="4125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ázek 5" descr="obrázek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402" y="314170"/>
            <a:ext cx="786410" cy="78663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ovéPole 14"/>
          <p:cNvSpPr txBox="1"/>
          <p:nvPr/>
        </p:nvSpPr>
        <p:spPr>
          <a:xfrm>
            <a:off x="4264476" y="4263661"/>
            <a:ext cx="3196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11. 4. 2017, Praha</a:t>
            </a:r>
          </a:p>
        </p:txBody>
      </p:sp>
    </p:spTree>
    <p:extLst>
      <p:ext uri="{BB962C8B-B14F-4D97-AF65-F5344CB8AC3E}">
        <p14:creationId xmlns:p14="http://schemas.microsoft.com/office/powerpoint/2010/main" val="814514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1424" y="260648"/>
            <a:ext cx="10670976" cy="93610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C0A89"/>
                </a:solidFill>
                <a:latin typeface="+mn-lt"/>
              </a:rPr>
              <a:t>Trocha statistiky nikoho nezabije.</a:t>
            </a:r>
            <a:r>
              <a:rPr lang="cs-CZ" sz="2800" dirty="0"/>
              <a:t>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A není to nuda</a:t>
            </a:r>
            <a:endParaRPr lang="cs-CZ" sz="2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422" y="6165305"/>
            <a:ext cx="8633156" cy="249423"/>
          </a:xfrm>
          <a:prstGeom prst="rect">
            <a:avLst/>
          </a:prstGeom>
        </p:spPr>
      </p:pic>
      <p:pic>
        <p:nvPicPr>
          <p:cNvPr id="7169" name="Picture 1" descr="F:\MAP\LOGO_MAP_ORP_Cernosice_f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48109" y="235527"/>
            <a:ext cx="1064809" cy="1065342"/>
          </a:xfrm>
          <a:prstGeom prst="rect">
            <a:avLst/>
          </a:prstGeom>
          <a:noFill/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911424" y="1853967"/>
            <a:ext cx="10515600" cy="2545505"/>
          </a:xfrm>
        </p:spPr>
        <p:txBody>
          <a:bodyPr>
            <a:normAutofit/>
          </a:bodyPr>
          <a:lstStyle/>
          <a:p>
            <a:r>
              <a:rPr lang="cs-CZ" sz="3600" dirty="0" smtClean="0"/>
              <a:t>Asistenti – 291</a:t>
            </a:r>
          </a:p>
          <a:p>
            <a:r>
              <a:rPr lang="cs-CZ" sz="3600" dirty="0" smtClean="0"/>
              <a:t>Speciální pedagogové (při školách) – 21</a:t>
            </a:r>
            <a:endParaRPr lang="cs-CZ" sz="3600" dirty="0"/>
          </a:p>
          <a:p>
            <a:r>
              <a:rPr lang="cs-CZ" sz="3600" dirty="0" smtClean="0"/>
              <a:t>Psychologové (při školách) – 17</a:t>
            </a:r>
          </a:p>
          <a:p>
            <a:r>
              <a:rPr lang="cs-CZ" sz="3600" dirty="0" smtClean="0"/>
              <a:t>Výchovní poradci </a:t>
            </a:r>
            <a:r>
              <a:rPr lang="cs-CZ" sz="3600" dirty="0"/>
              <a:t>– </a:t>
            </a:r>
            <a:r>
              <a:rPr lang="cs-CZ" sz="3600" dirty="0" smtClean="0"/>
              <a:t>92</a:t>
            </a:r>
          </a:p>
        </p:txBody>
      </p:sp>
    </p:spTree>
    <p:extLst>
      <p:ext uri="{BB962C8B-B14F-4D97-AF65-F5344CB8AC3E}">
        <p14:creationId xmlns:p14="http://schemas.microsoft.com/office/powerpoint/2010/main" val="1705073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: se zakulacenými rohy 2"/>
          <p:cNvSpPr/>
          <p:nvPr/>
        </p:nvSpPr>
        <p:spPr>
          <a:xfrm>
            <a:off x="813732" y="1602269"/>
            <a:ext cx="10768668" cy="855677"/>
          </a:xfrm>
          <a:prstGeom prst="roundRect">
            <a:avLst/>
          </a:prstGeom>
          <a:solidFill>
            <a:srgbClr val="0D0C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1424" y="260648"/>
            <a:ext cx="10670976" cy="93610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C0A89"/>
                </a:solidFill>
                <a:latin typeface="+mn-lt"/>
              </a:rPr>
              <a:t>Trocha statistiky nikoho nezabije.</a:t>
            </a:r>
            <a:r>
              <a:rPr lang="cs-CZ" sz="2800" dirty="0"/>
              <a:t>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A není to nuda</a:t>
            </a:r>
            <a:endParaRPr lang="cs-CZ" sz="2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422" y="6165305"/>
            <a:ext cx="8633156" cy="249423"/>
          </a:xfrm>
          <a:prstGeom prst="rect">
            <a:avLst/>
          </a:prstGeom>
        </p:spPr>
      </p:pic>
      <p:pic>
        <p:nvPicPr>
          <p:cNvPr id="7169" name="Picture 1" descr="F:\MAP\LOGO_MAP_ORP_Cernosice_f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48109" y="235527"/>
            <a:ext cx="1064809" cy="1065342"/>
          </a:xfrm>
          <a:prstGeom prst="rect">
            <a:avLst/>
          </a:prstGeom>
          <a:noFill/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911424" y="1853967"/>
            <a:ext cx="10760116" cy="422765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bg1"/>
                </a:solidFill>
              </a:rPr>
              <a:t>Zdroj dat: </a:t>
            </a:r>
            <a:r>
              <a:rPr lang="cs-CZ" sz="3200" b="1" dirty="0">
                <a:solidFill>
                  <a:schemeClr val="bg1"/>
                </a:solidFill>
              </a:rPr>
              <a:t>Anketa 4/2017</a:t>
            </a:r>
            <a:r>
              <a:rPr lang="cs-CZ" sz="3200" dirty="0">
                <a:solidFill>
                  <a:schemeClr val="bg1"/>
                </a:solidFill>
              </a:rPr>
              <a:t>, 106 respondentů, </a:t>
            </a:r>
            <a:r>
              <a:rPr lang="cs-CZ" sz="3200" b="1" dirty="0">
                <a:solidFill>
                  <a:schemeClr val="bg1"/>
                </a:solidFill>
              </a:rPr>
              <a:t>jen ¼ všech škol kolem Prahy</a:t>
            </a:r>
          </a:p>
          <a:p>
            <a:endParaRPr lang="cs-CZ" sz="3200" b="1" dirty="0">
              <a:solidFill>
                <a:schemeClr val="bg1"/>
              </a:solidFill>
            </a:endParaRPr>
          </a:p>
          <a:p>
            <a:r>
              <a:rPr lang="cs-CZ" sz="3200" b="1" dirty="0"/>
              <a:t>Na území </a:t>
            </a:r>
            <a:r>
              <a:rPr lang="cs-CZ" sz="3200" b="1" dirty="0" smtClean="0"/>
              <a:t>pražského prstence v </a:t>
            </a:r>
            <a:r>
              <a:rPr lang="cs-CZ" sz="3200" b="1" dirty="0"/>
              <a:t>současnosti </a:t>
            </a:r>
            <a:r>
              <a:rPr lang="cs-CZ" sz="3200" dirty="0"/>
              <a:t>hledáme </a:t>
            </a:r>
            <a:r>
              <a:rPr lang="cs-CZ" sz="3200" b="1" dirty="0"/>
              <a:t>214</a:t>
            </a:r>
            <a:r>
              <a:rPr lang="cs-CZ" sz="3200" dirty="0"/>
              <a:t> pedagogů (2015-2017 to bylo </a:t>
            </a:r>
            <a:r>
              <a:rPr lang="cs-CZ" sz="3200" b="1" dirty="0"/>
              <a:t>465</a:t>
            </a:r>
            <a:r>
              <a:rPr lang="cs-CZ" sz="3200" dirty="0"/>
              <a:t> pedagogů) </a:t>
            </a:r>
          </a:p>
          <a:p>
            <a:r>
              <a:rPr lang="cs-CZ" sz="3200" dirty="0"/>
              <a:t>To je </a:t>
            </a:r>
            <a:r>
              <a:rPr lang="cs-CZ" sz="3200" b="1" dirty="0"/>
              <a:t>6,5 %</a:t>
            </a:r>
            <a:r>
              <a:rPr lang="cs-CZ" sz="3200" dirty="0"/>
              <a:t> z celkového počtu učitelů v pražském prstenci</a:t>
            </a:r>
          </a:p>
          <a:p>
            <a:r>
              <a:rPr lang="cs-CZ" sz="3200" dirty="0"/>
              <a:t>Je to </a:t>
            </a:r>
            <a:r>
              <a:rPr lang="cs-CZ" sz="3200" dirty="0" smtClean="0"/>
              <a:t>málo, </a:t>
            </a:r>
            <a:r>
              <a:rPr lang="cs-CZ" sz="3200" dirty="0"/>
              <a:t>nebo hodně?</a:t>
            </a:r>
          </a:p>
          <a:p>
            <a:r>
              <a:rPr lang="cs-CZ" sz="3200" dirty="0"/>
              <a:t>Jak dlouho trvá, než učitele najdeme?</a:t>
            </a:r>
          </a:p>
          <a:p>
            <a:r>
              <a:rPr lang="cs-CZ" sz="3200" dirty="0"/>
              <a:t>Nejčastěji se je podaří najít za </a:t>
            </a:r>
            <a:r>
              <a:rPr lang="cs-CZ" sz="3200" b="1" dirty="0"/>
              <a:t>3 až 6 </a:t>
            </a:r>
            <a:r>
              <a:rPr lang="cs-CZ" sz="3200" dirty="0"/>
              <a:t>měsíců! </a:t>
            </a:r>
          </a:p>
          <a:p>
            <a:r>
              <a:rPr lang="cs-CZ" sz="3200" dirty="0"/>
              <a:t>Jsou případy, kdy funkci ředitele mateřské školy </a:t>
            </a:r>
            <a:r>
              <a:rPr lang="cs-CZ" sz="3200" b="1" dirty="0"/>
              <a:t>několik měsíců </a:t>
            </a:r>
            <a:r>
              <a:rPr lang="cs-CZ" sz="3200" dirty="0"/>
              <a:t>zastával starosta obce</a:t>
            </a:r>
          </a:p>
        </p:txBody>
      </p:sp>
    </p:spTree>
    <p:extLst>
      <p:ext uri="{BB962C8B-B14F-4D97-AF65-F5344CB8AC3E}">
        <p14:creationId xmlns:p14="http://schemas.microsoft.com/office/powerpoint/2010/main" val="3812174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1424" y="260648"/>
            <a:ext cx="10670976" cy="93610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C0A89"/>
                </a:solidFill>
                <a:latin typeface="+mn-lt"/>
              </a:rPr>
              <a:t>Co na to sami ředitelé a učitelé?</a:t>
            </a:r>
            <a:r>
              <a:rPr lang="cs-CZ" sz="2800" dirty="0"/>
              <a:t>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A bude hůř?</a:t>
            </a:r>
            <a:endParaRPr lang="cs-CZ" sz="2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422" y="6165305"/>
            <a:ext cx="8633156" cy="249423"/>
          </a:xfrm>
          <a:prstGeom prst="rect">
            <a:avLst/>
          </a:prstGeom>
        </p:spPr>
      </p:pic>
      <p:pic>
        <p:nvPicPr>
          <p:cNvPr id="7169" name="Picture 1" descr="F:\MAP\LOGO_MAP_ORP_Cernosice_f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48109" y="235527"/>
            <a:ext cx="1064809" cy="1065342"/>
          </a:xfrm>
          <a:prstGeom prst="rect">
            <a:avLst/>
          </a:prstGeom>
          <a:noFill/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911424" y="1853967"/>
            <a:ext cx="10515600" cy="4009938"/>
          </a:xfrm>
        </p:spPr>
        <p:txBody>
          <a:bodyPr>
            <a:normAutofit lnSpcReduction="10000"/>
          </a:bodyPr>
          <a:lstStyle/>
          <a:p>
            <a:r>
              <a:rPr lang="cs-CZ" sz="3200" dirty="0"/>
              <a:t>Mnoho let /10/ nemáme aprobovaného fyzikáře, velké problémy jsou s VV a HV.</a:t>
            </a:r>
          </a:p>
          <a:p>
            <a:r>
              <a:rPr lang="cs-CZ" sz="3200" dirty="0"/>
              <a:t>Absolventi přicházejí s velkými metodickými a didaktickými </a:t>
            </a:r>
            <a:r>
              <a:rPr lang="cs-CZ" sz="3200" dirty="0" smtClean="0"/>
              <a:t>nedostatky.</a:t>
            </a:r>
            <a:endParaRPr lang="cs-CZ" sz="3200" dirty="0"/>
          </a:p>
          <a:p>
            <a:r>
              <a:rPr lang="cs-CZ" sz="3200" dirty="0"/>
              <a:t>Budoucí mladí učitelé se už dopředu bojí rodičů!</a:t>
            </a:r>
          </a:p>
          <a:p>
            <a:r>
              <a:rPr lang="cs-CZ" sz="3200" dirty="0"/>
              <a:t>Katastrofální stav mužů ve </a:t>
            </a:r>
            <a:r>
              <a:rPr lang="cs-CZ" sz="3200" dirty="0" smtClean="0"/>
              <a:t>sboru - kdo </a:t>
            </a:r>
            <a:r>
              <a:rPr lang="cs-CZ" sz="3200" dirty="0"/>
              <a:t>z mužů </a:t>
            </a:r>
            <a:r>
              <a:rPr lang="cs-CZ" sz="3200" dirty="0" smtClean="0"/>
              <a:t>učí, </a:t>
            </a:r>
            <a:r>
              <a:rPr lang="cs-CZ" sz="3200" dirty="0"/>
              <a:t>pak je na soukromých školách. </a:t>
            </a:r>
          </a:p>
          <a:p>
            <a:r>
              <a:rPr lang="cs-CZ" sz="3200" dirty="0"/>
              <a:t>Pedagogický sbor stárne </a:t>
            </a:r>
            <a:r>
              <a:rPr lang="cs-CZ" sz="3200" dirty="0" smtClean="0"/>
              <a:t>– u nás průměrný </a:t>
            </a:r>
            <a:r>
              <a:rPr lang="cs-CZ" sz="3200" dirty="0"/>
              <a:t>věk 47 </a:t>
            </a:r>
            <a:r>
              <a:rPr lang="cs-CZ" sz="3200" dirty="0" smtClean="0"/>
              <a:t>let!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34668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1424" y="260648"/>
            <a:ext cx="10670976" cy="93610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C0A89"/>
                </a:solidFill>
                <a:latin typeface="+mn-lt"/>
              </a:rPr>
              <a:t>Co na to sami ředitelé a učitelé?</a:t>
            </a:r>
            <a:r>
              <a:rPr lang="cs-CZ" sz="2800" dirty="0"/>
              <a:t>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A bude hůř?</a:t>
            </a:r>
            <a:endParaRPr lang="cs-CZ" sz="2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422" y="6165305"/>
            <a:ext cx="8633156" cy="249423"/>
          </a:xfrm>
          <a:prstGeom prst="rect">
            <a:avLst/>
          </a:prstGeom>
        </p:spPr>
      </p:pic>
      <p:pic>
        <p:nvPicPr>
          <p:cNvPr id="7169" name="Picture 1" descr="F:\MAP\LOGO_MAP_ORP_Cernosice_f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48109" y="235527"/>
            <a:ext cx="1064809" cy="1065342"/>
          </a:xfrm>
          <a:prstGeom prst="rect">
            <a:avLst/>
          </a:prstGeom>
          <a:noFill/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911424" y="1853967"/>
            <a:ext cx="11062040" cy="4009938"/>
          </a:xfrm>
        </p:spPr>
        <p:txBody>
          <a:bodyPr>
            <a:normAutofit fontScale="92500"/>
          </a:bodyPr>
          <a:lstStyle/>
          <a:p>
            <a:r>
              <a:rPr lang="cs-CZ" sz="3200" dirty="0"/>
              <a:t>Je hezké mít „aspoň nějaké lidi“, ale buď nejsou </a:t>
            </a:r>
            <a:r>
              <a:rPr lang="cs-CZ" sz="3200" dirty="0" smtClean="0"/>
              <a:t>odborníci, </a:t>
            </a:r>
            <a:r>
              <a:rPr lang="cs-CZ" sz="3200" dirty="0"/>
              <a:t>nebo nemám finance na jejich </a:t>
            </a:r>
            <a:r>
              <a:rPr lang="cs-CZ" sz="3200" dirty="0" smtClean="0"/>
              <a:t>zaplacení.</a:t>
            </a:r>
            <a:endParaRPr lang="cs-CZ" sz="3200" dirty="0"/>
          </a:p>
          <a:p>
            <a:r>
              <a:rPr lang="cs-CZ" sz="3200" dirty="0"/>
              <a:t>Představy o snižování počtu žáků v souvislosti s inkluzí jsou nenaplnitelné - není </a:t>
            </a:r>
            <a:r>
              <a:rPr lang="cs-CZ" sz="3200" dirty="0" smtClean="0"/>
              <a:t>místo ve třídě </a:t>
            </a:r>
            <a:r>
              <a:rPr lang="cs-CZ" sz="3200" dirty="0"/>
              <a:t>ani učitelé. Přibývá </a:t>
            </a:r>
            <a:r>
              <a:rPr lang="cs-CZ" sz="3200" dirty="0" smtClean="0"/>
              <a:t>dětí</a:t>
            </a:r>
            <a:br>
              <a:rPr lang="cs-CZ" sz="3200" dirty="0" smtClean="0"/>
            </a:br>
            <a:r>
              <a:rPr lang="cs-CZ" sz="3200" dirty="0" smtClean="0"/>
              <a:t>a </a:t>
            </a:r>
            <a:r>
              <a:rPr lang="cs-CZ" sz="3200" dirty="0"/>
              <a:t>nepřibývají úměrně s tím byty dostupné pro </a:t>
            </a:r>
            <a:r>
              <a:rPr lang="cs-CZ" sz="3200" dirty="0" smtClean="0"/>
              <a:t>učitele.</a:t>
            </a:r>
          </a:p>
          <a:p>
            <a:r>
              <a:rPr lang="cs-CZ" sz="3200" dirty="0" smtClean="0"/>
              <a:t>Nabízí se "pedagogové</a:t>
            </a:r>
            <a:r>
              <a:rPr lang="cs-CZ" sz="3200" dirty="0"/>
              <a:t>" bez požadovaného </a:t>
            </a:r>
            <a:r>
              <a:rPr lang="cs-CZ" sz="3200" dirty="0" smtClean="0"/>
              <a:t>vzdělání.</a:t>
            </a:r>
            <a:endParaRPr lang="cs-CZ" sz="3200" dirty="0"/>
          </a:p>
          <a:p>
            <a:r>
              <a:rPr lang="cs-CZ" sz="3200" dirty="0"/>
              <a:t>Brzy buď padnu </a:t>
            </a:r>
            <a:r>
              <a:rPr lang="cs-CZ" sz="3200" dirty="0" smtClean="0"/>
              <a:t>vyčerpáním, </a:t>
            </a:r>
            <a:r>
              <a:rPr lang="cs-CZ" sz="3200" dirty="0"/>
              <a:t>nebo dám výpověď, protože </a:t>
            </a:r>
            <a:r>
              <a:rPr lang="cs-CZ" sz="3200" dirty="0" smtClean="0"/>
              <a:t>vyhořím.</a:t>
            </a:r>
            <a:endParaRPr lang="cs-CZ" sz="3200" dirty="0"/>
          </a:p>
          <a:p>
            <a:r>
              <a:rPr lang="pt-BR" sz="3200" dirty="0"/>
              <a:t>Obávám se, že bude </a:t>
            </a:r>
            <a:r>
              <a:rPr lang="pt-BR" sz="3200" dirty="0" smtClean="0"/>
              <a:t>hůř</a:t>
            </a:r>
            <a:r>
              <a:rPr lang="cs-CZ" sz="3200" dirty="0" smtClean="0"/>
              <a:t>!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11867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1424" y="260648"/>
            <a:ext cx="10670976" cy="93610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C0A89"/>
                </a:solidFill>
                <a:latin typeface="+mn-lt"/>
              </a:rPr>
              <a:t>SWOT analýza 2017 – nedostatek pedagogů</a:t>
            </a:r>
            <a:endParaRPr lang="cs-CZ" sz="2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422" y="6165305"/>
            <a:ext cx="8633156" cy="249423"/>
          </a:xfrm>
          <a:prstGeom prst="rect">
            <a:avLst/>
          </a:prstGeom>
        </p:spPr>
      </p:pic>
      <p:pic>
        <p:nvPicPr>
          <p:cNvPr id="7169" name="Picture 1" descr="F:\MAP\LOGO_MAP_ORP_Cernosice_f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48109" y="235527"/>
            <a:ext cx="1064809" cy="1065342"/>
          </a:xfrm>
          <a:prstGeom prst="rect">
            <a:avLst/>
          </a:prstGeom>
          <a:noFill/>
        </p:spPr>
      </p:pic>
      <p:pic>
        <p:nvPicPr>
          <p:cNvPr id="15" name="Zástupný symbol pro obsah 14" descr="Mrkající obličej bez výplně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3952" y="3512691"/>
            <a:ext cx="914400" cy="914400"/>
          </a:xfrm>
        </p:spPr>
      </p:pic>
      <p:pic>
        <p:nvPicPr>
          <p:cNvPr id="17" name="Grafický objekt 16" descr="Smějící se obličej bez výplně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03952" y="1131972"/>
            <a:ext cx="914400" cy="914400"/>
          </a:xfrm>
          <a:prstGeom prst="rect">
            <a:avLst/>
          </a:prstGeom>
        </p:spPr>
      </p:pic>
      <p:pic>
        <p:nvPicPr>
          <p:cNvPr id="19" name="Grafický objekt 18" descr="Zmatený obličej bez výplně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933709" y="1002581"/>
            <a:ext cx="914400" cy="914400"/>
          </a:xfrm>
          <a:prstGeom prst="rect">
            <a:avLst/>
          </a:prstGeom>
        </p:spPr>
      </p:pic>
      <p:pic>
        <p:nvPicPr>
          <p:cNvPr id="21" name="Grafický objekt 20" descr="Nahněvaný obličej bez výplně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933709" y="3409179"/>
            <a:ext cx="914400" cy="914400"/>
          </a:xfrm>
          <a:prstGeom prst="rect">
            <a:avLst/>
          </a:prstGeom>
        </p:spPr>
      </p:pic>
      <p:sp>
        <p:nvSpPr>
          <p:cNvPr id="22" name="TextovéPole 21"/>
          <p:cNvSpPr txBox="1"/>
          <p:nvPr/>
        </p:nvSpPr>
        <p:spPr>
          <a:xfrm>
            <a:off x="1418352" y="1371477"/>
            <a:ext cx="2290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Silné stránky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8701396" y="3701189"/>
            <a:ext cx="12982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Hrozby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418352" y="3708281"/>
            <a:ext cx="2290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Příležitosti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7795914" y="1327562"/>
            <a:ext cx="2290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Slabé stránky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1132514" y="1850782"/>
            <a:ext cx="49301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Atraktivní území a produktivní populace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Blízkost </a:t>
            </a:r>
            <a:r>
              <a:rPr lang="cs-CZ" sz="2000" dirty="0" smtClean="0"/>
              <a:t>Prahy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Nová komunikace mezi krajem, ORP, obcemi a zapojenými institucemi</a:t>
            </a:r>
            <a:endParaRPr lang="cs-CZ" sz="20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6796923" y="1828601"/>
            <a:ext cx="48659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Horší dopravní infrastruktura mimo páteřní </a:t>
            </a:r>
            <a:r>
              <a:rPr lang="cs-CZ" sz="2000" dirty="0" smtClean="0"/>
              <a:t>trasy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Ohodnocení </a:t>
            </a:r>
            <a:r>
              <a:rPr lang="cs-CZ" sz="2000" dirty="0"/>
              <a:t>pedagogů kolem </a:t>
            </a:r>
            <a:r>
              <a:rPr lang="cs-CZ" sz="2000" dirty="0" smtClean="0"/>
              <a:t>Prahy </a:t>
            </a:r>
            <a:r>
              <a:rPr lang="cs-CZ" sz="2000" dirty="0"/>
              <a:t>hluboko pod průměrnou mzdou v regionu (alarmující u </a:t>
            </a:r>
            <a:r>
              <a:rPr lang="cs-CZ" sz="2000" dirty="0" smtClean="0"/>
              <a:t>asistentů)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1166682" y="4149942"/>
            <a:ext cx="53807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Dosah </a:t>
            </a:r>
            <a:r>
              <a:rPr lang="cs-CZ" sz="2000" dirty="0" smtClean="0"/>
              <a:t>universit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Snaha narovnat ohodnocení </a:t>
            </a:r>
            <a:r>
              <a:rPr lang="cs-CZ" sz="2000" dirty="0" smtClean="0"/>
              <a:t>učitelů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Snaha </a:t>
            </a:r>
            <a:r>
              <a:rPr lang="cs-CZ" sz="2000" dirty="0"/>
              <a:t>o podporu jejich karierního </a:t>
            </a:r>
            <a:r>
              <a:rPr lang="cs-CZ" sz="2000" dirty="0" smtClean="0"/>
              <a:t>rozvoje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Spolupráce </a:t>
            </a:r>
            <a:r>
              <a:rPr lang="cs-CZ" sz="2000" dirty="0" smtClean="0"/>
              <a:t>mezi krajem </a:t>
            </a:r>
            <a:r>
              <a:rPr lang="cs-CZ" sz="2000" dirty="0"/>
              <a:t>a </a:t>
            </a:r>
            <a:r>
              <a:rPr lang="cs-CZ" sz="2000" dirty="0" smtClean="0"/>
              <a:t>obcemi</a:t>
            </a:r>
            <a:endParaRPr lang="cs-CZ" sz="20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6893568" y="4149942"/>
            <a:ext cx="494187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Blízkost </a:t>
            </a:r>
            <a:r>
              <a:rPr lang="cs-CZ" sz="2000" dirty="0" smtClean="0"/>
              <a:t>Prahy - přetahování </a:t>
            </a:r>
            <a:r>
              <a:rPr lang="cs-CZ" sz="2000" dirty="0"/>
              <a:t>učitelů místo spolupráce mezi školami, </a:t>
            </a:r>
            <a:r>
              <a:rPr lang="cs-CZ" sz="2000" dirty="0" err="1" smtClean="0"/>
              <a:t>přetahovánío</a:t>
            </a:r>
            <a:r>
              <a:rPr lang="cs-CZ" sz="2000" dirty="0" smtClean="0"/>
              <a:t> </a:t>
            </a:r>
            <a:r>
              <a:rPr lang="cs-CZ" sz="2000" dirty="0"/>
              <a:t>učitele s </a:t>
            </a:r>
            <a:r>
              <a:rPr lang="cs-CZ" sz="2000" dirty="0" smtClean="0"/>
              <a:t>Prahou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Mnoho </a:t>
            </a:r>
            <a:r>
              <a:rPr lang="cs-CZ" sz="2000" dirty="0"/>
              <a:t>jiných pracovních </a:t>
            </a:r>
            <a:r>
              <a:rPr lang="cs-CZ" sz="2000" dirty="0" smtClean="0"/>
              <a:t>příležitostí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Nároky na požadované vzdělání pro odborníky -  </a:t>
            </a:r>
            <a:r>
              <a:rPr lang="cs-CZ" sz="2000" dirty="0" err="1" smtClean="0"/>
              <a:t>nepedagogy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62676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1590260" y="1768934"/>
            <a:ext cx="90114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>
                <a:solidFill>
                  <a:srgbClr val="0D0C8E"/>
                </a:solidFill>
              </a:rPr>
              <a:t>Na základě praxe, zkušeností</a:t>
            </a:r>
            <a:br>
              <a:rPr lang="cs-CZ" sz="4800" b="1" dirty="0">
                <a:solidFill>
                  <a:srgbClr val="0D0C8E"/>
                </a:solidFill>
              </a:rPr>
            </a:br>
            <a:r>
              <a:rPr lang="cs-CZ" sz="4800" b="1" dirty="0">
                <a:solidFill>
                  <a:srgbClr val="0D0C8E"/>
                </a:solidFill>
              </a:rPr>
              <a:t>a reálných </a:t>
            </a:r>
            <a:r>
              <a:rPr lang="cs-CZ" sz="4800" b="1" dirty="0" smtClean="0">
                <a:solidFill>
                  <a:srgbClr val="0D0C8E"/>
                </a:solidFill>
              </a:rPr>
              <a:t>podmínek </a:t>
            </a:r>
            <a:r>
              <a:rPr lang="cs-CZ" sz="4800" b="1" dirty="0">
                <a:solidFill>
                  <a:srgbClr val="0D0C8E"/>
                </a:solidFill>
              </a:rPr>
              <a:t>se před nás klade hned celá řada </a:t>
            </a:r>
            <a:r>
              <a:rPr lang="cs-CZ" sz="4800" b="1" dirty="0" smtClean="0">
                <a:solidFill>
                  <a:srgbClr val="0D0C8E"/>
                </a:solidFill>
              </a:rPr>
              <a:t>otázek,</a:t>
            </a:r>
            <a:br>
              <a:rPr lang="cs-CZ" sz="4800" b="1" dirty="0" smtClean="0">
                <a:solidFill>
                  <a:srgbClr val="0D0C8E"/>
                </a:solidFill>
              </a:rPr>
            </a:br>
            <a:r>
              <a:rPr lang="cs-CZ" sz="4800" b="1" dirty="0" smtClean="0">
                <a:solidFill>
                  <a:srgbClr val="0D0C8E"/>
                </a:solidFill>
              </a:rPr>
              <a:t>na </a:t>
            </a:r>
            <a:r>
              <a:rPr lang="cs-CZ" sz="4800" b="1" dirty="0">
                <a:solidFill>
                  <a:srgbClr val="0D0C8E"/>
                </a:solidFill>
              </a:rPr>
              <a:t>které musíme najít odpovědi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3" name="Picture 1" descr="F:\MAP\LOGO_MAP_ORP_Cernosice_f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48109" y="235527"/>
            <a:ext cx="1064809" cy="1065342"/>
          </a:xfrm>
          <a:prstGeom prst="rect">
            <a:avLst/>
          </a:prstGeom>
          <a:noFill/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422" y="6165305"/>
            <a:ext cx="8633156" cy="249423"/>
          </a:xfrm>
          <a:prstGeom prst="rect">
            <a:avLst/>
          </a:prstGeom>
        </p:spPr>
      </p:pic>
      <p:sp>
        <p:nvSpPr>
          <p:cNvPr id="14" name="Nadpis 1"/>
          <p:cNvSpPr txBox="1">
            <a:spLocks/>
          </p:cNvSpPr>
          <p:nvPr/>
        </p:nvSpPr>
        <p:spPr>
          <a:xfrm>
            <a:off x="911424" y="260648"/>
            <a:ext cx="10670976" cy="93610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srgbClr val="0C0A89"/>
                </a:solidFill>
                <a:latin typeface="+mn-lt"/>
              </a:rPr>
              <a:t>Budou školy bez učitelů?</a:t>
            </a:r>
            <a:r>
              <a:rPr lang="cs-CZ" sz="2800" dirty="0"/>
              <a:t>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Kde 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</a:rPr>
              <a:t>je tedy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zakopán pes?</a:t>
            </a:r>
            <a:endParaRPr lang="cs-CZ" sz="2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1236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1424" y="260648"/>
            <a:ext cx="10670976" cy="93610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C0A89"/>
                </a:solidFill>
                <a:latin typeface="+mn-lt"/>
              </a:rPr>
              <a:t>Budou školy bez učitelů?</a:t>
            </a:r>
            <a:r>
              <a:rPr lang="cs-CZ" sz="2800" dirty="0"/>
              <a:t>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Kde 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</a:rPr>
              <a:t>je tedy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zakopán pes?</a:t>
            </a:r>
            <a:endParaRPr lang="cs-CZ" sz="2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422" y="6165305"/>
            <a:ext cx="8633156" cy="249423"/>
          </a:xfrm>
          <a:prstGeom prst="rect">
            <a:avLst/>
          </a:prstGeom>
        </p:spPr>
      </p:pic>
      <p:pic>
        <p:nvPicPr>
          <p:cNvPr id="7169" name="Picture 1" descr="F:\MAP\LOGO_MAP_ORP_Cernosice_f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48109" y="235527"/>
            <a:ext cx="1064809" cy="1065342"/>
          </a:xfrm>
          <a:prstGeom prst="rect">
            <a:avLst/>
          </a:prstGeom>
          <a:noFill/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1535185"/>
            <a:ext cx="10515600" cy="4641778"/>
          </a:xfrm>
        </p:spPr>
        <p:txBody>
          <a:bodyPr>
            <a:normAutofit/>
          </a:bodyPr>
          <a:lstStyle/>
          <a:p>
            <a:r>
              <a:rPr lang="cs-CZ" sz="4000" b="1" dirty="0"/>
              <a:t>Proč nám absolventi </a:t>
            </a:r>
            <a:r>
              <a:rPr lang="cs-CZ" sz="4000" b="1" dirty="0" smtClean="0"/>
              <a:t>odcházejí </a:t>
            </a:r>
            <a:r>
              <a:rPr lang="cs-CZ" sz="4000" b="1" dirty="0"/>
              <a:t>mimo obor učitelství?</a:t>
            </a:r>
            <a:r>
              <a:rPr lang="cs-CZ" sz="4000" dirty="0"/>
              <a:t> </a:t>
            </a:r>
          </a:p>
          <a:p>
            <a:r>
              <a:rPr lang="cs-CZ" sz="4000" dirty="0"/>
              <a:t>Proč nám </a:t>
            </a:r>
            <a:r>
              <a:rPr lang="cs-CZ" sz="4000" dirty="0" smtClean="0"/>
              <a:t>odcházejí </a:t>
            </a:r>
            <a:r>
              <a:rPr lang="cs-CZ" sz="4000" dirty="0"/>
              <a:t>učitelé?</a:t>
            </a:r>
          </a:p>
          <a:p>
            <a:r>
              <a:rPr lang="cs-CZ" sz="4000" dirty="0"/>
              <a:t>Co by je udrželo zůstat? </a:t>
            </a:r>
            <a:r>
              <a:rPr lang="cs-CZ" sz="4000" b="1" dirty="0"/>
              <a:t>Jsou to jen </a:t>
            </a:r>
            <a:r>
              <a:rPr lang="cs-CZ" sz="4000" b="1" dirty="0" smtClean="0"/>
              <a:t>peníze, nebo i jiné výhody? </a:t>
            </a:r>
          </a:p>
          <a:p>
            <a:r>
              <a:rPr lang="cs-CZ" sz="4000" dirty="0" smtClean="0"/>
              <a:t>Jak </a:t>
            </a:r>
            <a:r>
              <a:rPr lang="cs-CZ" sz="4000" dirty="0"/>
              <a:t>jinak </a:t>
            </a:r>
            <a:r>
              <a:rPr lang="cs-CZ" sz="4000" b="1" dirty="0"/>
              <a:t>motivovat</a:t>
            </a:r>
            <a:r>
              <a:rPr lang="cs-CZ" sz="4000" dirty="0"/>
              <a:t> a hlavě - </a:t>
            </a:r>
            <a:r>
              <a:rPr lang="cs-CZ" sz="4000" b="1" dirty="0"/>
              <a:t>KDO?</a:t>
            </a:r>
            <a:r>
              <a:rPr lang="cs-CZ" sz="4000" dirty="0"/>
              <a:t> Stát? MŠMT? Zřizovatel? Ředitel? 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85303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1424" y="260648"/>
            <a:ext cx="10670976" cy="93610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C0A89"/>
                </a:solidFill>
                <a:latin typeface="+mn-lt"/>
              </a:rPr>
              <a:t>Budou školy bez učitelů?</a:t>
            </a:r>
            <a:r>
              <a:rPr lang="cs-CZ" sz="2800" dirty="0"/>
              <a:t>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Kde 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</a:rPr>
              <a:t>je tedy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zakopán pes?</a:t>
            </a:r>
            <a:endParaRPr lang="cs-CZ" sz="2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422" y="6165305"/>
            <a:ext cx="8633156" cy="249423"/>
          </a:xfrm>
          <a:prstGeom prst="rect">
            <a:avLst/>
          </a:prstGeom>
        </p:spPr>
      </p:pic>
      <p:pic>
        <p:nvPicPr>
          <p:cNvPr id="7169" name="Picture 1" descr="F:\MAP\LOGO_MAP_ORP_Cernosice_f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48109" y="235527"/>
            <a:ext cx="1064809" cy="1065342"/>
          </a:xfrm>
          <a:prstGeom prst="rect">
            <a:avLst/>
          </a:prstGeom>
          <a:noFill/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1535185"/>
            <a:ext cx="10515600" cy="4630120"/>
          </a:xfrm>
        </p:spPr>
        <p:txBody>
          <a:bodyPr>
            <a:normAutofit/>
          </a:bodyPr>
          <a:lstStyle/>
          <a:p>
            <a:r>
              <a:rPr lang="cs-CZ" sz="4000" b="1" dirty="0"/>
              <a:t>Jaká</a:t>
            </a:r>
            <a:r>
              <a:rPr lang="cs-CZ" sz="4000" dirty="0"/>
              <a:t> je </a:t>
            </a:r>
            <a:r>
              <a:rPr lang="cs-CZ" sz="4000" b="1" dirty="0"/>
              <a:t>role rodičů a dětí</a:t>
            </a:r>
            <a:r>
              <a:rPr lang="cs-CZ" sz="4000" dirty="0"/>
              <a:t>? </a:t>
            </a:r>
          </a:p>
          <a:p>
            <a:r>
              <a:rPr lang="cs-CZ" sz="4000" dirty="0"/>
              <a:t>A jaká je role a </a:t>
            </a:r>
            <a:r>
              <a:rPr lang="cs-CZ" sz="4000" b="1" dirty="0"/>
              <a:t>vliv </a:t>
            </a:r>
            <a:r>
              <a:rPr lang="cs-CZ" sz="4000" dirty="0"/>
              <a:t>celé společnosti?</a:t>
            </a:r>
          </a:p>
          <a:p>
            <a:r>
              <a:rPr lang="cs-CZ" sz="4000" dirty="0"/>
              <a:t>Co se musí změnit, abychom měli </a:t>
            </a:r>
            <a:r>
              <a:rPr lang="cs-CZ" sz="4000" dirty="0" smtClean="0"/>
              <a:t>učitelů,</a:t>
            </a:r>
            <a:r>
              <a:rPr lang="cs-CZ" sz="4000" dirty="0"/>
              <a:t/>
            </a:r>
            <a:br>
              <a:rPr lang="cs-CZ" sz="4000" dirty="0"/>
            </a:br>
            <a:r>
              <a:rPr lang="cs-CZ" sz="4000" dirty="0"/>
              <a:t>a to dobrých </a:t>
            </a:r>
            <a:r>
              <a:rPr lang="cs-CZ" sz="4000" dirty="0" smtClean="0"/>
              <a:t>učitelů, </a:t>
            </a:r>
            <a:r>
              <a:rPr lang="cs-CZ" sz="4000" dirty="0"/>
              <a:t>dost?</a:t>
            </a:r>
          </a:p>
          <a:p>
            <a:r>
              <a:rPr lang="cs-CZ" sz="4000" b="1" dirty="0"/>
              <a:t>Pomůže</a:t>
            </a:r>
            <a:r>
              <a:rPr lang="cs-CZ" sz="4000" dirty="0"/>
              <a:t> nám nový </a:t>
            </a:r>
            <a:r>
              <a:rPr lang="cs-CZ" sz="4000" dirty="0" smtClean="0"/>
              <a:t>kariérní </a:t>
            </a:r>
            <a:r>
              <a:rPr lang="cs-CZ" sz="4000" dirty="0"/>
              <a:t>řád? Jak? Kdy budou jeho </a:t>
            </a:r>
            <a:r>
              <a:rPr lang="cs-CZ" sz="4000" b="1" dirty="0"/>
              <a:t>reálné dopady </a:t>
            </a:r>
            <a:r>
              <a:rPr lang="cs-CZ" sz="4000" dirty="0"/>
              <a:t>ve školách znát?</a:t>
            </a:r>
          </a:p>
        </p:txBody>
      </p:sp>
    </p:spTree>
    <p:extLst>
      <p:ext uri="{BB962C8B-B14F-4D97-AF65-F5344CB8AC3E}">
        <p14:creationId xmlns:p14="http://schemas.microsoft.com/office/powerpoint/2010/main" val="3162439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1590260" y="2674945"/>
            <a:ext cx="9011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>
                <a:solidFill>
                  <a:srgbClr val="0D0C8E"/>
                </a:solidFill>
              </a:rPr>
              <a:t>Děkujeme za pozornost</a:t>
            </a:r>
            <a:br>
              <a:rPr lang="cs-CZ" sz="4800" b="1" dirty="0">
                <a:solidFill>
                  <a:srgbClr val="0D0C8E"/>
                </a:solidFill>
              </a:rPr>
            </a:br>
            <a:r>
              <a:rPr lang="cs-CZ" sz="4800" b="1" dirty="0">
                <a:solidFill>
                  <a:srgbClr val="0D0C8E"/>
                </a:solidFill>
              </a:rPr>
              <a:t>a těšíme se na diskusi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3" name="Picture 1" descr="F:\MAP\LOGO_MAP_ORP_Cernosice_f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48109" y="235527"/>
            <a:ext cx="1064809" cy="1065342"/>
          </a:xfrm>
          <a:prstGeom prst="rect">
            <a:avLst/>
          </a:prstGeom>
          <a:noFill/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422" y="6165305"/>
            <a:ext cx="8633156" cy="249423"/>
          </a:xfrm>
          <a:prstGeom prst="rect">
            <a:avLst/>
          </a:prstGeom>
        </p:spPr>
      </p:pic>
      <p:sp>
        <p:nvSpPr>
          <p:cNvPr id="14" name="Nadpis 1"/>
          <p:cNvSpPr txBox="1">
            <a:spLocks/>
          </p:cNvSpPr>
          <p:nvPr/>
        </p:nvSpPr>
        <p:spPr>
          <a:xfrm>
            <a:off x="911424" y="260648"/>
            <a:ext cx="10670976" cy="93610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>
                <a:solidFill>
                  <a:srgbClr val="0C0A89"/>
                </a:solidFill>
                <a:latin typeface="+mn-lt"/>
              </a:rPr>
              <a:t>Budou školy bez učitelů?</a:t>
            </a:r>
            <a:r>
              <a:rPr lang="cs-CZ" sz="2800"/>
              <a:t> </a:t>
            </a:r>
            <a:r>
              <a:rPr lang="cs-CZ" sz="2800">
                <a:solidFill>
                  <a:schemeClr val="accent1">
                    <a:lumMod val="75000"/>
                  </a:schemeClr>
                </a:solidFill>
              </a:rPr>
              <a:t>Kde je, ten zakopán pes?</a:t>
            </a:r>
            <a:endParaRPr lang="cs-CZ" sz="2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384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938269" y="2259681"/>
            <a:ext cx="9848675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dirty="0"/>
          </a:p>
          <a:p>
            <a:pPr algn="ctr"/>
            <a:r>
              <a:rPr lang="cs-CZ" sz="5400" b="1" dirty="0">
                <a:solidFill>
                  <a:srgbClr val="0C0A89"/>
                </a:solidFill>
              </a:rPr>
              <a:t>Blok I.: Budou školy bez učitelů?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725" y="5345138"/>
            <a:ext cx="4979885" cy="1111214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1322214" y="1192204"/>
            <a:ext cx="908078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sz="2800" b="1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Místní akční plán vzdělávání na území ORP Černošice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cs-CZ" sz="1200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č. CZ.02.3.68/0.0/0.0/15_005/0000112</a:t>
            </a:r>
            <a:endParaRPr lang="cs-CZ" sz="16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298" y="180335"/>
            <a:ext cx="1052194" cy="1052720"/>
          </a:xfrm>
          <a:prstGeom prst="rect">
            <a:avLst/>
          </a:prstGeom>
        </p:spPr>
      </p:pic>
      <p:pic>
        <p:nvPicPr>
          <p:cNvPr id="12" name="Obrázek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738" y="314170"/>
            <a:ext cx="970197" cy="7031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972" y="420768"/>
            <a:ext cx="1048298" cy="4125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ázek 5" descr="obrázek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402" y="314170"/>
            <a:ext cx="786410" cy="78663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bdélník 8"/>
          <p:cNvSpPr/>
          <p:nvPr/>
        </p:nvSpPr>
        <p:spPr>
          <a:xfrm>
            <a:off x="1148496" y="4016570"/>
            <a:ext cx="97643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2E74B5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 můžeme a budeme dělat, abychom měli dostatek pedagogů? </a:t>
            </a:r>
          </a:p>
        </p:txBody>
      </p:sp>
    </p:spTree>
    <p:extLst>
      <p:ext uri="{BB962C8B-B14F-4D97-AF65-F5344CB8AC3E}">
        <p14:creationId xmlns:p14="http://schemas.microsoft.com/office/powerpoint/2010/main" val="3711709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831714" y="2442545"/>
            <a:ext cx="639790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dirty="0"/>
          </a:p>
          <a:p>
            <a:r>
              <a:rPr lang="cs-CZ" sz="3200" b="1" dirty="0">
                <a:solidFill>
                  <a:srgbClr val="0C0A89"/>
                </a:solidFill>
              </a:rPr>
              <a:t>Laskavou podporu a záštitu poskytla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725" y="5345138"/>
            <a:ext cx="4979885" cy="1111214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1322214" y="1192204"/>
            <a:ext cx="908078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sz="2800" b="1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Místní akční plán vzdělávání na území ORP Černošice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cs-CZ" sz="1200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č. CZ.02.3.68/0.0/0.0/15_005/0000112</a:t>
            </a:r>
            <a:endParaRPr lang="cs-CZ" sz="16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298" y="180335"/>
            <a:ext cx="1052194" cy="1052720"/>
          </a:xfrm>
          <a:prstGeom prst="rect">
            <a:avLst/>
          </a:prstGeom>
        </p:spPr>
      </p:pic>
      <p:pic>
        <p:nvPicPr>
          <p:cNvPr id="12" name="Obrázek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738" y="314170"/>
            <a:ext cx="970197" cy="7031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972" y="420768"/>
            <a:ext cx="1048298" cy="4125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ázek 5" descr="obrázek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402" y="314170"/>
            <a:ext cx="786410" cy="78663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Obdélník 15"/>
          <p:cNvSpPr/>
          <p:nvPr/>
        </p:nvSpPr>
        <p:spPr>
          <a:xfrm>
            <a:off x="640740" y="3602354"/>
            <a:ext cx="107798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/>
              <a:t>Mgr. Kateřina Valachová</a:t>
            </a:r>
          </a:p>
          <a:p>
            <a:pPr algn="ctr"/>
            <a:r>
              <a:rPr lang="cs-CZ" sz="2800" b="1" dirty="0"/>
              <a:t>ministryně školství, mládeže a tělovýchovy</a:t>
            </a:r>
            <a:r>
              <a:rPr lang="cs-CZ" sz="4000" dirty="0"/>
              <a:t> </a:t>
            </a:r>
            <a:endParaRPr lang="cs-CZ" sz="4000" dirty="0">
              <a:solidFill>
                <a:srgbClr val="0C0A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319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831714" y="2442545"/>
            <a:ext cx="639790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dirty="0"/>
          </a:p>
          <a:p>
            <a:r>
              <a:rPr lang="cs-CZ" sz="3200" b="1" dirty="0">
                <a:solidFill>
                  <a:srgbClr val="0C0A89"/>
                </a:solidFill>
              </a:rPr>
              <a:t>Laskavou podporu a záštitu poskytla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725" y="5345138"/>
            <a:ext cx="4979885" cy="1111214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1322214" y="1192204"/>
            <a:ext cx="908078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sz="2800" b="1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Místní akční plán vzdělávání na území ORP Černošice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cs-CZ" sz="1200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č. CZ.02.3.68/0.0/0.0/15_005/0000112</a:t>
            </a:r>
            <a:endParaRPr lang="cs-CZ" sz="16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298" y="180335"/>
            <a:ext cx="1052194" cy="1052720"/>
          </a:xfrm>
          <a:prstGeom prst="rect">
            <a:avLst/>
          </a:prstGeom>
        </p:spPr>
      </p:pic>
      <p:pic>
        <p:nvPicPr>
          <p:cNvPr id="12" name="Obrázek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738" y="314170"/>
            <a:ext cx="970197" cy="7031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972" y="420768"/>
            <a:ext cx="1048298" cy="4125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ázek 5" descr="obrázek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402" y="314170"/>
            <a:ext cx="786410" cy="78663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Obdélník 15"/>
          <p:cNvSpPr/>
          <p:nvPr/>
        </p:nvSpPr>
        <p:spPr>
          <a:xfrm>
            <a:off x="640740" y="3602354"/>
            <a:ext cx="107798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/>
              <a:t>Ing. Jaroslava Pokorná Jermanová</a:t>
            </a:r>
          </a:p>
          <a:p>
            <a:pPr algn="ctr"/>
            <a:r>
              <a:rPr lang="cs-CZ" sz="2800" b="1" dirty="0"/>
              <a:t>hejtmanka Středočeského kraje</a:t>
            </a:r>
            <a:r>
              <a:rPr lang="cs-CZ" sz="4000" dirty="0"/>
              <a:t> </a:t>
            </a:r>
            <a:endParaRPr lang="cs-CZ" sz="4000" dirty="0">
              <a:solidFill>
                <a:srgbClr val="0C0A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1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831714" y="2442545"/>
            <a:ext cx="639790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dirty="0"/>
          </a:p>
          <a:p>
            <a:r>
              <a:rPr lang="cs-CZ" sz="3200" b="1" dirty="0">
                <a:solidFill>
                  <a:srgbClr val="0C0A89"/>
                </a:solidFill>
              </a:rPr>
              <a:t>Laskavou podporu a záštitu poskytla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725" y="5345138"/>
            <a:ext cx="4979885" cy="1111214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1322214" y="1192204"/>
            <a:ext cx="908078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sz="2800" b="1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Místní akční plán vzdělávání na území ORP Černošice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cs-CZ" sz="1200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č. CZ.02.3.68/0.0/0.0/15_005/0000112</a:t>
            </a:r>
            <a:endParaRPr lang="cs-CZ" sz="16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298" y="180335"/>
            <a:ext cx="1052194" cy="1052720"/>
          </a:xfrm>
          <a:prstGeom prst="rect">
            <a:avLst/>
          </a:prstGeom>
        </p:spPr>
      </p:pic>
      <p:pic>
        <p:nvPicPr>
          <p:cNvPr id="12" name="Obrázek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738" y="314170"/>
            <a:ext cx="970197" cy="7031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972" y="420768"/>
            <a:ext cx="1048298" cy="4125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ázek 5" descr="obrázek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402" y="314170"/>
            <a:ext cx="786410" cy="78663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Obdélník 15"/>
          <p:cNvSpPr/>
          <p:nvPr/>
        </p:nvSpPr>
        <p:spPr>
          <a:xfrm>
            <a:off x="640740" y="3602354"/>
            <a:ext cx="107798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/>
              <a:t>RNDr. Jana Plamínková</a:t>
            </a:r>
            <a:endParaRPr lang="cs-CZ" dirty="0"/>
          </a:p>
          <a:p>
            <a:pPr algn="ctr"/>
            <a:r>
              <a:rPr lang="cs-CZ" sz="2800" b="1" dirty="0"/>
              <a:t>radní Hl. města Praha</a:t>
            </a:r>
            <a:r>
              <a:rPr lang="cs-CZ" sz="4000" dirty="0"/>
              <a:t> </a:t>
            </a:r>
            <a:endParaRPr lang="cs-CZ" sz="4000" dirty="0">
              <a:solidFill>
                <a:srgbClr val="0C0A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096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831714" y="2442545"/>
            <a:ext cx="639790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dirty="0"/>
          </a:p>
          <a:p>
            <a:r>
              <a:rPr lang="cs-CZ" sz="3200" b="1" dirty="0">
                <a:solidFill>
                  <a:srgbClr val="0C0A89"/>
                </a:solidFill>
              </a:rPr>
              <a:t>Laskavou podporu a záštitu poskytl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725" y="5345138"/>
            <a:ext cx="4979885" cy="1111214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1322214" y="1192204"/>
            <a:ext cx="908078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sz="2800" b="1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Místní akční plán vzdělávání na území ORP Černošice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cs-CZ" sz="1200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č. CZ.02.3.68/0.0/0.0/15_005/0000112</a:t>
            </a:r>
            <a:endParaRPr lang="cs-CZ" sz="16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298" y="180335"/>
            <a:ext cx="1052194" cy="1052720"/>
          </a:xfrm>
          <a:prstGeom prst="rect">
            <a:avLst/>
          </a:prstGeom>
        </p:spPr>
      </p:pic>
      <p:pic>
        <p:nvPicPr>
          <p:cNvPr id="12" name="Obrázek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738" y="314170"/>
            <a:ext cx="970197" cy="7031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972" y="420768"/>
            <a:ext cx="1048298" cy="4125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ázek 5" descr="obrázek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402" y="314170"/>
            <a:ext cx="786410" cy="78663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Obdélník 15"/>
          <p:cNvSpPr/>
          <p:nvPr/>
        </p:nvSpPr>
        <p:spPr>
          <a:xfrm>
            <a:off x="640740" y="3602354"/>
            <a:ext cx="107798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/>
              <a:t>Ing. Věslav </a:t>
            </a:r>
            <a:r>
              <a:rPr lang="cs-CZ" sz="4400" b="1" dirty="0" err="1"/>
              <a:t>Michalik</a:t>
            </a:r>
            <a:r>
              <a:rPr lang="cs-CZ" sz="4400" b="1" dirty="0"/>
              <a:t>, CSc.</a:t>
            </a:r>
            <a:endParaRPr lang="cs-CZ" dirty="0"/>
          </a:p>
          <a:p>
            <a:pPr algn="ctr"/>
            <a:r>
              <a:rPr lang="cs-CZ" sz="2800" b="1" dirty="0"/>
              <a:t>radní Středočeského kraje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7516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938269" y="2443661"/>
            <a:ext cx="9848675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2800" dirty="0"/>
          </a:p>
          <a:p>
            <a:pPr algn="ctr"/>
            <a:r>
              <a:rPr lang="cs-CZ" sz="5400" b="1" dirty="0">
                <a:solidFill>
                  <a:srgbClr val="0C0A89"/>
                </a:solidFill>
              </a:rPr>
              <a:t>Za laskavou podporu a záštitu</a:t>
            </a:r>
          </a:p>
          <a:p>
            <a:pPr algn="ctr"/>
            <a:r>
              <a:rPr lang="cs-CZ" sz="5400" b="1" dirty="0">
                <a:solidFill>
                  <a:srgbClr val="0C0A89"/>
                </a:solidFill>
              </a:rPr>
              <a:t>DĚKUJEME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725" y="5345138"/>
            <a:ext cx="4979885" cy="1111214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1322214" y="1192204"/>
            <a:ext cx="908078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sz="2800" b="1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Místní akční plán vzdělávání na území ORP Černošice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cs-CZ" sz="1200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č. CZ.02.3.68/0.0/0.0/15_005/0000112</a:t>
            </a:r>
            <a:endParaRPr lang="cs-CZ" sz="16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298" y="180335"/>
            <a:ext cx="1052194" cy="1052720"/>
          </a:xfrm>
          <a:prstGeom prst="rect">
            <a:avLst/>
          </a:prstGeom>
        </p:spPr>
      </p:pic>
      <p:pic>
        <p:nvPicPr>
          <p:cNvPr id="12" name="Obrázek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738" y="314170"/>
            <a:ext cx="970197" cy="7031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972" y="420768"/>
            <a:ext cx="1048298" cy="4125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ázek 5" descr="obrázek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402" y="314170"/>
            <a:ext cx="786410" cy="7866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5751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040831" y="2566631"/>
            <a:ext cx="797967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>
                <a:solidFill>
                  <a:srgbClr val="0C0A8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Hrozby a příležitosti pro vzdělávání </a:t>
            </a:r>
            <a:br>
              <a:rPr lang="cs-CZ" sz="4000" b="1" dirty="0">
                <a:solidFill>
                  <a:srgbClr val="0C0A8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rgbClr val="0C0A8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pražském prstenci</a:t>
            </a:r>
            <a:endParaRPr lang="cs-CZ" sz="4000" dirty="0">
              <a:solidFill>
                <a:srgbClr val="0C0A89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725" y="5345138"/>
            <a:ext cx="4979885" cy="1111214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1322214" y="1192204"/>
            <a:ext cx="908078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sz="2800" b="1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Místní akční plán vzdělávání na území ORP Černošice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cs-CZ" sz="1200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č. CZ.02.3.68/0.0/0.0/15_005/0000112</a:t>
            </a:r>
            <a:endParaRPr lang="cs-CZ" sz="16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298" y="180335"/>
            <a:ext cx="1052194" cy="1052720"/>
          </a:xfrm>
          <a:prstGeom prst="rect">
            <a:avLst/>
          </a:prstGeom>
        </p:spPr>
      </p:pic>
      <p:pic>
        <p:nvPicPr>
          <p:cNvPr id="12" name="Obrázek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738" y="314170"/>
            <a:ext cx="970197" cy="7031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972" y="420768"/>
            <a:ext cx="1048298" cy="4125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ázek 5" descr="obrázek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402" y="314170"/>
            <a:ext cx="786410" cy="78663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ovéPole 14"/>
          <p:cNvSpPr txBox="1"/>
          <p:nvPr/>
        </p:nvSpPr>
        <p:spPr>
          <a:xfrm>
            <a:off x="4264476" y="4263661"/>
            <a:ext cx="31962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11. 4. 2017, Praha</a:t>
            </a:r>
          </a:p>
          <a:p>
            <a:pPr algn="ctr"/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Miloš Navrátil</a:t>
            </a:r>
          </a:p>
        </p:txBody>
      </p:sp>
    </p:spTree>
    <p:extLst>
      <p:ext uri="{BB962C8B-B14F-4D97-AF65-F5344CB8AC3E}">
        <p14:creationId xmlns:p14="http://schemas.microsoft.com/office/powerpoint/2010/main" val="2395987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938269" y="2259681"/>
            <a:ext cx="9848675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dirty="0"/>
          </a:p>
          <a:p>
            <a:pPr algn="ctr"/>
            <a:r>
              <a:rPr lang="cs-CZ" sz="5400" b="1" dirty="0">
                <a:solidFill>
                  <a:srgbClr val="0C0A89"/>
                </a:solidFill>
              </a:rPr>
              <a:t>Blok I.: Budou školy bez učitelů?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725" y="5345138"/>
            <a:ext cx="4979885" cy="1111214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1322214" y="1192204"/>
            <a:ext cx="908078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sz="2800" b="1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Místní akční plán vzdělávání na území ORP Černošice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cs-CZ" sz="1200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č. CZ.02.3.68/0.0/0.0/15_005/0000112</a:t>
            </a:r>
            <a:endParaRPr lang="cs-CZ" sz="16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298" y="180335"/>
            <a:ext cx="1052194" cy="1052720"/>
          </a:xfrm>
          <a:prstGeom prst="rect">
            <a:avLst/>
          </a:prstGeom>
        </p:spPr>
      </p:pic>
      <p:pic>
        <p:nvPicPr>
          <p:cNvPr id="12" name="Obrázek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738" y="314170"/>
            <a:ext cx="970197" cy="7031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972" y="420768"/>
            <a:ext cx="1048298" cy="4125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ázek 5" descr="obrázek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402" y="314170"/>
            <a:ext cx="786410" cy="78663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bdélník 8"/>
          <p:cNvSpPr/>
          <p:nvPr/>
        </p:nvSpPr>
        <p:spPr>
          <a:xfrm>
            <a:off x="1148496" y="4016570"/>
            <a:ext cx="97643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2E74B5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 můžeme a budeme dělat, abychom měli dostatek pedagogů? </a:t>
            </a:r>
          </a:p>
        </p:txBody>
      </p:sp>
    </p:spTree>
    <p:extLst>
      <p:ext uri="{BB962C8B-B14F-4D97-AF65-F5344CB8AC3E}">
        <p14:creationId xmlns:p14="http://schemas.microsoft.com/office/powerpoint/2010/main" val="1448209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1424" y="260648"/>
            <a:ext cx="10670976" cy="93610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C0A89"/>
                </a:solidFill>
                <a:latin typeface="+mn-lt"/>
              </a:rPr>
              <a:t>Trocha statistiky nikoho nezabije.</a:t>
            </a:r>
            <a:r>
              <a:rPr lang="cs-CZ" sz="2800" dirty="0"/>
              <a:t>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A není to nuda</a:t>
            </a:r>
            <a:endParaRPr lang="cs-CZ" sz="2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422" y="6165305"/>
            <a:ext cx="8633156" cy="249423"/>
          </a:xfrm>
          <a:prstGeom prst="rect">
            <a:avLst/>
          </a:prstGeom>
        </p:spPr>
      </p:pic>
      <p:pic>
        <p:nvPicPr>
          <p:cNvPr id="7169" name="Picture 1" descr="F:\MAP\LOGO_MAP_ORP_Cernosice_f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48109" y="235527"/>
            <a:ext cx="1064809" cy="1065342"/>
          </a:xfrm>
          <a:prstGeom prst="rect">
            <a:avLst/>
          </a:prstGeom>
          <a:noFill/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911424" y="1853967"/>
            <a:ext cx="10515600" cy="4009938"/>
          </a:xfrm>
        </p:spPr>
        <p:txBody>
          <a:bodyPr>
            <a:normAutofit/>
          </a:bodyPr>
          <a:lstStyle/>
          <a:p>
            <a:r>
              <a:rPr lang="cs-CZ" sz="3200" b="1" dirty="0"/>
              <a:t>Na území </a:t>
            </a:r>
            <a:r>
              <a:rPr lang="cs-CZ" sz="3200" b="1" smtClean="0"/>
              <a:t>pražského prstence máme </a:t>
            </a:r>
            <a:r>
              <a:rPr lang="cs-CZ" sz="3200" b="1" dirty="0"/>
              <a:t>celkem více jak </a:t>
            </a:r>
            <a:r>
              <a:rPr lang="cs-CZ" sz="3200" dirty="0"/>
              <a:t>3.200 </a:t>
            </a:r>
            <a:r>
              <a:rPr lang="cs-CZ" sz="3200" dirty="0" smtClean="0"/>
              <a:t>učitelů a učitelek.</a:t>
            </a:r>
            <a:endParaRPr lang="cs-CZ" sz="3200" dirty="0"/>
          </a:p>
          <a:p>
            <a:r>
              <a:rPr lang="cs-CZ" sz="3200" dirty="0"/>
              <a:t>V mateřských školách máme cca 1.000 </a:t>
            </a:r>
            <a:r>
              <a:rPr lang="cs-CZ" sz="3200" dirty="0" smtClean="0"/>
              <a:t>pedagogů.</a:t>
            </a:r>
            <a:endParaRPr lang="cs-CZ" sz="3200" dirty="0"/>
          </a:p>
          <a:p>
            <a:r>
              <a:rPr lang="cs-CZ" sz="3200" dirty="0"/>
              <a:t>Na prvním stupni základních škol máme cca 1.200 </a:t>
            </a:r>
            <a:r>
              <a:rPr lang="cs-CZ" sz="3200" dirty="0" smtClean="0"/>
              <a:t>pedagogů.</a:t>
            </a:r>
            <a:endParaRPr lang="cs-CZ" sz="3200" dirty="0"/>
          </a:p>
          <a:p>
            <a:r>
              <a:rPr lang="cs-CZ" sz="3200" dirty="0"/>
              <a:t>Na druhém stupni základních škol máme cca 1.000 </a:t>
            </a:r>
            <a:r>
              <a:rPr lang="cs-CZ" sz="3200" dirty="0" smtClean="0"/>
              <a:t>kantorů.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8864683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8974D20347DD428DA2C85998CE1087" ma:contentTypeVersion="3" ma:contentTypeDescription="Vytvoří nový dokument" ma:contentTypeScope="" ma:versionID="62c7f5f8f656625030ffd81e1c766297">
  <xsd:schema xmlns:xsd="http://www.w3.org/2001/XMLSchema" xmlns:xs="http://www.w3.org/2001/XMLSchema" xmlns:p="http://schemas.microsoft.com/office/2006/metadata/properties" xmlns:ns2="bee09978-1ad0-4558-a355-f184125b2d21" targetNamespace="http://schemas.microsoft.com/office/2006/metadata/properties" ma:root="true" ma:fieldsID="acf7a660599e22df72b477dee1bc34ac" ns2:_="">
    <xsd:import namespace="bee09978-1ad0-4558-a355-f184125b2d2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e09978-1ad0-4558-a355-f184125b2d2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odnota hash upozornění na sdílení" ma:internalName="SharingHintHash" ma:readOnly="true">
      <xsd:simpleType>
        <xsd:restriction base="dms:Text"/>
      </xsd:simpleType>
    </xsd:element>
    <xsd:element name="SharedWithDetails" ma:index="10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A18325-B972-405C-BE77-280699C0572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bee09978-1ad0-4558-a355-f184125b2d21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A419BB2-4F21-4294-A99A-89B53A03D0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024390-E08B-44A7-993B-774DB7EF96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e09978-1ad0-4558-a355-f184125b2d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1889</TotalTime>
  <Words>698</Words>
  <Application>Microsoft Office PowerPoint</Application>
  <PresentationFormat>Širokoúhlá obrazovka</PresentationFormat>
  <Paragraphs>120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Trocha statistiky nikoho nezabije. A není to nuda</vt:lpstr>
      <vt:lpstr>Trocha statistiky nikoho nezabije. A není to nuda</vt:lpstr>
      <vt:lpstr>Trocha statistiky nikoho nezabije. A není to nuda</vt:lpstr>
      <vt:lpstr>Co na to sami ředitelé a učitelé? A bude hůř?</vt:lpstr>
      <vt:lpstr>Co na to sami ředitelé a učitelé? A bude hůř?</vt:lpstr>
      <vt:lpstr>SWOT analýza 2017 – nedostatek pedagogů</vt:lpstr>
      <vt:lpstr>Prezentace aplikace PowerPoint</vt:lpstr>
      <vt:lpstr>Budou školy bez učitelů? Kde je tedy zakopán pes?</vt:lpstr>
      <vt:lpstr>Budou školy bez učitelů? Kde je tedy zakopán pes?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Hana Barboříková</dc:creator>
  <cp:lastModifiedBy>Hana Barboříková</cp:lastModifiedBy>
  <cp:revision>86</cp:revision>
  <dcterms:created xsi:type="dcterms:W3CDTF">2016-04-07T08:36:55Z</dcterms:created>
  <dcterms:modified xsi:type="dcterms:W3CDTF">2017-04-12T09:57:39Z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0x010100C78974D20347DD428DA2C85998CE1087</vt:lpwstr>
  </property>
</Properties>
</file>