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336" r:id="rId3"/>
    <p:sldId id="317" r:id="rId4"/>
    <p:sldId id="337" r:id="rId5"/>
    <p:sldId id="26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8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B4B05-41A8-44A7-8455-A8FFAB15AFBA}" type="datetimeFigureOut">
              <a:rPr lang="cs-CZ" smtClean="0"/>
              <a:t>9.4.2017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EFBED-09B7-4DDD-A19C-1D4A555A1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6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EFBED-09B7-4DDD-A19C-1D4A555A1F5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829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8250-9F9A-4942-AFC4-66FBB0BFC9BC}" type="datetimeFigureOut">
              <a:rPr lang="cs-CZ" smtClean="0"/>
              <a:pPr/>
              <a:t>9.4.2017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9D9F-10A5-4CE9-9BD4-308CA4DE88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176464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Konference </a:t>
            </a:r>
            <a:r>
              <a:rPr lang="cs-CZ" sz="6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 a </a:t>
            </a:r>
            <a:r>
              <a:rPr lang="cs-CZ" sz="6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</a:t>
            </a:r>
          </a:p>
          <a:p>
            <a:pPr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Prahy </a:t>
            </a:r>
            <a:r>
              <a:rPr lang="cs-CZ" sz="5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Středočeského kraje</a:t>
            </a:r>
          </a:p>
          <a:p>
            <a:pPr algn="ctr">
              <a:buNone/>
            </a:pPr>
            <a:endParaRPr lang="cs-CZ" sz="7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cs-CZ" altLang="cs-CZ" sz="2400" dirty="0" smtClean="0"/>
              <a:t>Konference „Hrozby a příležitosti pro vzdělávání v pražském prstenci“</a:t>
            </a:r>
            <a:endParaRPr lang="cs-CZ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7" name="Obrázek 6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  <p:sp>
        <p:nvSpPr>
          <p:cNvPr id="6" name="Podnadpis 2"/>
          <p:cNvSpPr txBox="1">
            <a:spLocks/>
          </p:cNvSpPr>
          <p:nvPr/>
        </p:nvSpPr>
        <p:spPr bwMode="auto">
          <a:xfrm>
            <a:off x="323528" y="6237288"/>
            <a:ext cx="8391876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Praha 11.04.2017</a:t>
            </a:r>
            <a:endParaRPr lang="da-DK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2549" y="1268760"/>
            <a:ext cx="89289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KAP vzdělávání HMP a SK realizovaly v březnu 4 setkání KAP a MAP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  9.3. v Říčanech		za Prahu se zúčastnily MČ </a:t>
            </a:r>
            <a:r>
              <a:rPr lang="pt-BR" sz="2400" dirty="0"/>
              <a:t>21, 22, 11 a 4</a:t>
            </a:r>
            <a:endParaRPr lang="cs-CZ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15.3. v Černošicích 	</a:t>
            </a:r>
            <a:r>
              <a:rPr lang="pl-PL" sz="2400" dirty="0"/>
              <a:t>za Prahu se zúčastnily MČ </a:t>
            </a:r>
            <a:r>
              <a:rPr lang="pl-PL" sz="2400" dirty="0" smtClean="0"/>
              <a:t>12 a 16</a:t>
            </a:r>
            <a:endParaRPr lang="pl-PL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23.3. v Praze 13		</a:t>
            </a:r>
            <a:r>
              <a:rPr lang="pl-PL" sz="2400" dirty="0"/>
              <a:t>za Prahu se zúčastnily MČ </a:t>
            </a:r>
            <a:r>
              <a:rPr lang="pl-PL" sz="2400" dirty="0" smtClean="0"/>
              <a:t>6, 17 a </a:t>
            </a:r>
            <a:r>
              <a:rPr lang="cs-CZ" sz="2400" dirty="0" smtClean="0"/>
              <a:t>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30.3. v Praze 8		</a:t>
            </a:r>
            <a:r>
              <a:rPr lang="pl-PL" sz="2400" dirty="0"/>
              <a:t>za Prahu se zúčastnily MČ </a:t>
            </a:r>
            <a:r>
              <a:rPr lang="pt-BR" sz="2400" dirty="0"/>
              <a:t>8, 18, 19 a </a:t>
            </a:r>
            <a:r>
              <a:rPr lang="pt-BR" sz="2400" dirty="0" smtClean="0"/>
              <a:t>20</a:t>
            </a:r>
            <a:r>
              <a:rPr lang="cs-CZ" sz="2400" dirty="0" smtClean="0"/>
              <a:t> </a:t>
            </a:r>
            <a:endParaRPr lang="cs-CZ" sz="2400" b="1" dirty="0"/>
          </a:p>
          <a:p>
            <a:pPr lvl="1"/>
            <a:endParaRPr lang="cs-CZ" sz="1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akce </a:t>
            </a:r>
            <a:r>
              <a:rPr lang="cs-CZ" sz="2400" b="1" dirty="0"/>
              <a:t>se konaly pod záštitou radní </a:t>
            </a:r>
            <a:r>
              <a:rPr lang="cs-CZ" sz="2400" b="1" dirty="0" smtClean="0"/>
              <a:t>HMP Ing</a:t>
            </a:r>
            <a:r>
              <a:rPr lang="cs-CZ" sz="2400" b="1" dirty="0"/>
              <a:t>. Mgr. Ropkové a radního </a:t>
            </a:r>
            <a:r>
              <a:rPr lang="cs-CZ" sz="2400" b="1" dirty="0" smtClean="0"/>
              <a:t>SK </a:t>
            </a:r>
            <a:r>
              <a:rPr lang="cs-CZ" sz="2400" b="1" dirty="0"/>
              <a:t>Ing. et Ing. </a:t>
            </a:r>
            <a:r>
              <a:rPr lang="cs-CZ" sz="2400" b="1" dirty="0" smtClean="0"/>
              <a:t> Skopečka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panelisty byli </a:t>
            </a:r>
            <a:r>
              <a:rPr lang="cs-CZ" sz="2400" b="1" dirty="0"/>
              <a:t>zástupci </a:t>
            </a:r>
            <a:r>
              <a:rPr lang="cs-CZ" sz="2400" b="1" dirty="0" smtClean="0"/>
              <a:t>KAP a MAP z obou krajů, NÚV, NIDV, MMR, IPR Praha </a:t>
            </a:r>
            <a:r>
              <a:rPr lang="cs-CZ" sz="2400" b="1" dirty="0"/>
              <a:t>a zástupci ředitelů škol a místních </a:t>
            </a:r>
            <a:r>
              <a:rPr lang="cs-CZ" sz="2400" b="1" dirty="0" smtClean="0"/>
              <a:t>samospráv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všech </a:t>
            </a:r>
            <a:r>
              <a:rPr lang="cs-CZ" sz="2400" b="1" dirty="0"/>
              <a:t>konferencí se dohromady zúčastnilo přes 250 </a:t>
            </a:r>
            <a:r>
              <a:rPr lang="cs-CZ" sz="2400" b="1" dirty="0" smtClean="0"/>
              <a:t>účastníků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informace a prezentace z konferencí vč. závěrečné zprávy dostupné </a:t>
            </a:r>
          </a:p>
          <a:p>
            <a:pPr marL="742950" lvl="1" indent="-285750">
              <a:buFontTx/>
              <a:buChar char="-"/>
            </a:pPr>
            <a:r>
              <a:rPr lang="cs-CZ" sz="2000" dirty="0"/>
              <a:t>http://kap-stredocesky.cz/ </a:t>
            </a:r>
            <a:endParaRPr lang="cs-CZ" sz="2000" dirty="0" smtClean="0"/>
          </a:p>
          <a:p>
            <a:pPr marL="742950" lvl="1" indent="-285750">
              <a:buFontTx/>
              <a:buChar char="-"/>
            </a:pPr>
            <a:r>
              <a:rPr lang="cs-CZ" sz="2000" dirty="0"/>
              <a:t>http://skoly.praha-mesto.cz/87961_Krajsky-akcni-plan-vzdelavani-v-hlavnim-meste-Praze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999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1214422"/>
            <a:ext cx="8856984" cy="91843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na konferencích rezonovalo nejčastěji</a:t>
            </a:r>
            <a:endParaRPr lang="cs-CZ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060848"/>
            <a:ext cx="9144000" cy="4797152"/>
          </a:xfrm>
        </p:spPr>
        <p:txBody>
          <a:bodyPr>
            <a:noAutofit/>
          </a:bodyPr>
          <a:lstStyle/>
          <a:p>
            <a:pPr lvl="0" algn="l">
              <a:spcBef>
                <a:spcPct val="0"/>
              </a:spcBef>
            </a:pPr>
            <a:r>
              <a:rPr lang="cs-CZ" altLang="cs-CZ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= </a:t>
            </a:r>
            <a:r>
              <a:rPr lang="cs-CZ" altLang="cs-CZ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KAP a MAP není </a:t>
            </a:r>
            <a:r>
              <a:rPr lang="cs-CZ" altLang="cs-CZ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revolucí</a:t>
            </a:r>
            <a:r>
              <a:rPr lang="cs-CZ" altLang="cs-CZ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, ale snahou </a:t>
            </a:r>
            <a:r>
              <a:rPr lang="cs-CZ" altLang="cs-CZ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</a:rPr>
              <a:t>stavět a rozvíjet to dobré co ve vzdělávacím systému je</a:t>
            </a:r>
          </a:p>
          <a:p>
            <a:pPr lvl="0" algn="l">
              <a:spcBef>
                <a:spcPct val="0"/>
              </a:spcBef>
            </a:pPr>
            <a:endParaRPr lang="cs-CZ" altLang="cs-CZ" sz="5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velké přání </a:t>
            </a:r>
            <a:r>
              <a:rPr lang="cs-CZ" altLang="cs-CZ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všech realizátorů je, aby akční plány byly naplněny: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pl-PL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výstupy </a:t>
            </a:r>
            <a:r>
              <a:rPr lang="pl-PL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z </a:t>
            </a:r>
            <a:r>
              <a:rPr lang="pl-PL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akčních plánů </a:t>
            </a: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byly 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uvedeny do </a:t>
            </a: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praxe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společně diskutují všichni účastníci vstupující do vzdělávání v přímém vztahu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podařilo </a:t>
            </a: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 zapojit 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mnoho </a:t>
            </a: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pedagogů, </a:t>
            </a:r>
            <a:r>
              <a:rPr lang="cs-CZ" altLang="cs-CZ" sz="2000" dirty="0">
                <a:solidFill>
                  <a:schemeClr val="tx1"/>
                </a:solidFill>
                <a:latin typeface="Calibri" panose="020F0502020204030204" pitchFamily="34" charset="0"/>
              </a:rPr>
              <a:t>kteří mezi sebou velice dobře spolupracují a vytváří kvalitní </a:t>
            </a: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výstupy = nesmí dojít k jejich zklamání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největším rizikem realizace akčních plánů a zvyšování kvality vzdělávání je největší současný problém školství = </a:t>
            </a:r>
            <a:r>
              <a:rPr lang="cs-CZ" altLang="cs-CZ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nedostatečná kapacita škol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endParaRPr lang="cs-CZ" altLang="cs-CZ" sz="5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nedostatečná kapacita škol a školských zařízení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problém kapacit je po obou stranách krajské hranice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problém je u doprovodné školské infrastruktury ŠJ, ŠD, tělocvičen, DDM, PPP... </a:t>
            </a:r>
          </a:p>
          <a:p>
            <a:pPr marL="800100" lvl="1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je potřeba věnovat také důslednou péči přípravě na populační explozi do SŠ </a:t>
            </a:r>
          </a:p>
          <a:p>
            <a:pPr marL="1257300" lvl="2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vypracování kvalitní společné studie demografického vývoje  SK, HMP a IPR</a:t>
            </a:r>
          </a:p>
          <a:p>
            <a:pPr marL="1257300" lvl="2" indent="-342900" algn="l">
              <a:spcBef>
                <a:spcPct val="0"/>
              </a:spcBef>
              <a:buFont typeface="Arial" pitchFamily="34" charset="0"/>
              <a:buChar char="•"/>
            </a:pPr>
            <a:r>
              <a:rPr lang="cs-CZ" altLang="cs-CZ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důležité bude zohlednit dopravní dostupnost SŠ</a:t>
            </a:r>
            <a:endParaRPr lang="cs-CZ" altLang="cs-CZ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8" name="Obrázek 7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2549" y="1268760"/>
            <a:ext cx="892899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další </a:t>
            </a:r>
            <a:r>
              <a:rPr lang="cs-CZ" sz="2400" b="1" dirty="0"/>
              <a:t>nejčastější rizika ohrožující realizaci KAP a MAP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složitá administrace spojená nejen s KAP a MAP ale i dalšími výzvami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nedostatek </a:t>
            </a:r>
            <a:r>
              <a:rPr lang="cs-CZ" sz="2000" dirty="0"/>
              <a:t>aprobovaných učitelů </a:t>
            </a:r>
            <a:r>
              <a:rPr lang="cs-CZ" sz="2000" dirty="0" smtClean="0"/>
              <a:t>a </a:t>
            </a:r>
            <a:r>
              <a:rPr lang="cs-CZ" sz="2000" dirty="0"/>
              <a:t>dalších pracovníků </a:t>
            </a:r>
            <a:r>
              <a:rPr lang="cs-CZ" sz="2000" dirty="0" smtClean="0"/>
              <a:t>škol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nedostatek </a:t>
            </a:r>
            <a:r>
              <a:rPr lang="cs-CZ" sz="2000" dirty="0"/>
              <a:t>pracovníků </a:t>
            </a:r>
            <a:r>
              <a:rPr lang="cs-CZ" sz="2000" dirty="0" smtClean="0"/>
              <a:t>v </a:t>
            </a:r>
            <a:r>
              <a:rPr lang="cs-CZ" sz="2000" dirty="0"/>
              <a:t>neformálním a zájmovém </a:t>
            </a:r>
            <a:r>
              <a:rPr lang="cs-CZ" sz="2000" dirty="0" smtClean="0"/>
              <a:t>vzdělávání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současné </a:t>
            </a:r>
            <a:r>
              <a:rPr lang="cs-CZ" sz="2000" dirty="0"/>
              <a:t>zvyšování platů pouze dobíhá zvyšování platů v ostatních </a:t>
            </a:r>
            <a:r>
              <a:rPr lang="cs-CZ" sz="2000" dirty="0" smtClean="0"/>
              <a:t>sférách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přijímání </a:t>
            </a:r>
            <a:r>
              <a:rPr lang="cs-CZ" sz="2000" dirty="0"/>
              <a:t>dvouletých dětí do </a:t>
            </a:r>
            <a:r>
              <a:rPr lang="cs-CZ" sz="2000" dirty="0" smtClean="0"/>
              <a:t>MŠ s ohledem na vhodnost a připravenost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neznalost směru záměrů MŠMT připravující projekty s NÚV a NIDV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podporující zavádění </a:t>
            </a:r>
            <a:r>
              <a:rPr lang="cs-CZ" sz="1600" dirty="0"/>
              <a:t>široce pojaté inkluze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připravující metodické kabinety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 smtClean="0"/>
              <a:t>hlavní </a:t>
            </a:r>
            <a:r>
              <a:rPr lang="cs-CZ" sz="2400" b="1" dirty="0"/>
              <a:t>apel </a:t>
            </a:r>
            <a:r>
              <a:rPr lang="cs-CZ" sz="2400" b="1" dirty="0" smtClean="0"/>
              <a:t>byl </a:t>
            </a:r>
            <a:r>
              <a:rPr lang="cs-CZ" sz="2400" b="1" dirty="0"/>
              <a:t>kladen na nutnost zvyšování kvality vzdělávání</a:t>
            </a:r>
            <a:r>
              <a:rPr lang="cs-CZ" sz="2000" dirty="0" smtClean="0"/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obnovení metodických </a:t>
            </a:r>
            <a:r>
              <a:rPr lang="cs-CZ" sz="2000" dirty="0" smtClean="0"/>
              <a:t>sdružení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zvyšování platů pedagogických pracovníků a dalších pracovníků ve školství a péče o jejich profesní rozvoj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sdílení příkladů dobré praxe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organizování exkursí a stáží do </a:t>
            </a:r>
            <a:r>
              <a:rPr lang="cs-CZ" sz="2000" dirty="0" smtClean="0"/>
              <a:t>podniků včetně </a:t>
            </a:r>
            <a:r>
              <a:rPr lang="cs-CZ" sz="2000" smtClean="0"/>
              <a:t>zabezpečení zástupů</a:t>
            </a: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vybavení škol polytechnickými stavebnicemi a dalšími </a:t>
            </a:r>
            <a:r>
              <a:rPr lang="cs-CZ" sz="2000" dirty="0" smtClean="0"/>
              <a:t>pomůckami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pořádání krajských přehlídek a soutěží škol, </a:t>
            </a:r>
            <a:r>
              <a:rPr lang="cs-CZ" sz="2000" dirty="0" smtClean="0"/>
              <a:t>podpora zájmových kroužků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využití kapacit SŠ pro MŠ a </a:t>
            </a:r>
            <a:r>
              <a:rPr lang="cs-CZ" sz="2000" dirty="0" smtClean="0"/>
              <a:t>ZŠ</a:t>
            </a:r>
          </a:p>
        </p:txBody>
      </p:sp>
    </p:spTree>
    <p:extLst>
      <p:ext uri="{BB962C8B-B14F-4D97-AF65-F5344CB8AC3E}">
        <p14:creationId xmlns:p14="http://schemas.microsoft.com/office/powerpoint/2010/main" val="87533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268760"/>
            <a:ext cx="8229600" cy="25202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717032"/>
            <a:ext cx="8229600" cy="295232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altLang="cs-CZ" sz="2800" b="1" dirty="0">
                <a:solidFill>
                  <a:schemeClr val="tx2">
                    <a:lumMod val="75000"/>
                  </a:schemeClr>
                </a:solidFill>
              </a:rPr>
              <a:t>Filip Kuchař</a:t>
            </a:r>
          </a:p>
          <a:p>
            <a:endParaRPr lang="cs-CZ" alt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filip.kuchar@praha.eu</a:t>
            </a:r>
          </a:p>
          <a:p>
            <a:pPr marL="0" indent="0">
              <a:buNone/>
            </a:pPr>
            <a:r>
              <a:rPr lang="cs-CZ" altLang="cs-CZ" sz="2400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420 739 044 375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MH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285728"/>
            <a:ext cx="785818" cy="785818"/>
          </a:xfrm>
          <a:prstGeom prst="rect">
            <a:avLst/>
          </a:prstGeom>
        </p:spPr>
      </p:pic>
      <p:pic>
        <p:nvPicPr>
          <p:cNvPr id="5" name="Obrázek 4" descr="Logolink_OP_VVV_hor_barva_c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357982" cy="1411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5761</TotalTime>
  <Words>331</Words>
  <Application>Microsoft Office PowerPoint</Application>
  <PresentationFormat>Předvádění na obrazovce (4:3)</PresentationFormat>
  <Paragraphs>61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Prezentace aplikace PowerPoint</vt:lpstr>
      <vt:lpstr>Prezentace aplikace PowerPoint</vt:lpstr>
      <vt:lpstr>Co na konferencích rezonovalo nejčastěji</vt:lpstr>
      <vt:lpstr>Prezentace aplikace PowerPoint</vt:lpstr>
      <vt:lpstr>  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vzdělávání v hl. m. Praze</dc:title>
  <dc:creator>PC</dc:creator>
  <cp:lastModifiedBy>Filip Kuchar</cp:lastModifiedBy>
  <cp:revision>519</cp:revision>
  <dcterms:created xsi:type="dcterms:W3CDTF">2016-05-18T07:33:12Z</dcterms:created>
  <dcterms:modified xsi:type="dcterms:W3CDTF">2017-04-09T11:26:24Z</dcterms:modified>
</cp:coreProperties>
</file>