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318" r:id="rId3"/>
    <p:sldId id="331" r:id="rId4"/>
    <p:sldId id="333" r:id="rId5"/>
    <p:sldId id="276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87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46F615-D29F-4132-A9F6-F83D62C3EF51}" type="datetimeFigureOut">
              <a:rPr lang="cs-CZ" smtClean="0"/>
              <a:pPr/>
              <a:t>11.4.2017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A8BCE-0F98-476A-BF01-E6CBF07298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475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CEB38-DA38-4F43-AFB8-94FE45CA5866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529644-27C0-4655-9503-40E917BF2C41}" type="slidenum">
              <a:rPr/>
              <a:pPr/>
              <a:t>2</a:t>
            </a:fld>
            <a:endParaRPr lang="de-DE" dirty="0"/>
          </a:p>
        </p:txBody>
      </p:sp>
      <p:sp>
        <p:nvSpPr>
          <p:cNvPr id="97283" name="Rectangle 7"/>
          <p:cNvSpPr txBox="1">
            <a:spLocks noGrp="1" noChangeArrowheads="1"/>
          </p:cNvSpPr>
          <p:nvPr/>
        </p:nvSpPr>
        <p:spPr bwMode="auto">
          <a:xfrm>
            <a:off x="3887788" y="8689976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0C7B8A1B-A169-42ED-96E3-CF5B68CF2C7A}" type="slidenum">
              <a:rPr lang="en-GB" sz="1300"/>
              <a:pPr algn="r" defTabSz="947738"/>
              <a:t>2</a:t>
            </a:fld>
            <a:endParaRPr lang="en-GB" sz="1300" dirty="0"/>
          </a:p>
        </p:txBody>
      </p:sp>
      <p:sp>
        <p:nvSpPr>
          <p:cNvPr id="972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de-DE" noProof="1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529644-27C0-4655-9503-40E917BF2C41}" type="slidenum">
              <a:rPr/>
              <a:pPr/>
              <a:t>3</a:t>
            </a:fld>
            <a:endParaRPr lang="de-DE" dirty="0"/>
          </a:p>
        </p:txBody>
      </p:sp>
      <p:sp>
        <p:nvSpPr>
          <p:cNvPr id="97283" name="Rectangle 7"/>
          <p:cNvSpPr txBox="1">
            <a:spLocks noGrp="1" noChangeArrowheads="1"/>
          </p:cNvSpPr>
          <p:nvPr/>
        </p:nvSpPr>
        <p:spPr bwMode="auto">
          <a:xfrm>
            <a:off x="3887788" y="8689976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0C7B8A1B-A169-42ED-96E3-CF5B68CF2C7A}" type="slidenum">
              <a:rPr lang="en-GB" sz="1300"/>
              <a:pPr algn="r" defTabSz="947738"/>
              <a:t>3</a:t>
            </a:fld>
            <a:endParaRPr lang="en-GB" sz="1300" dirty="0"/>
          </a:p>
        </p:txBody>
      </p:sp>
      <p:sp>
        <p:nvSpPr>
          <p:cNvPr id="972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de-DE" noProof="1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529644-27C0-4655-9503-40E917BF2C41}" type="slidenum">
              <a:rPr/>
              <a:pPr/>
              <a:t>4</a:t>
            </a:fld>
            <a:endParaRPr lang="de-DE" dirty="0"/>
          </a:p>
        </p:txBody>
      </p:sp>
      <p:sp>
        <p:nvSpPr>
          <p:cNvPr id="97283" name="Rectangle 7"/>
          <p:cNvSpPr txBox="1">
            <a:spLocks noGrp="1" noChangeArrowheads="1"/>
          </p:cNvSpPr>
          <p:nvPr/>
        </p:nvSpPr>
        <p:spPr bwMode="auto">
          <a:xfrm>
            <a:off x="3887788" y="8689976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0C7B8A1B-A169-42ED-96E3-CF5B68CF2C7A}" type="slidenum">
              <a:rPr lang="en-GB" sz="1300"/>
              <a:pPr algn="r" defTabSz="947738"/>
              <a:t>4</a:t>
            </a:fld>
            <a:endParaRPr lang="en-GB" sz="1300" dirty="0"/>
          </a:p>
        </p:txBody>
      </p:sp>
      <p:sp>
        <p:nvSpPr>
          <p:cNvPr id="972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de-DE" noProof="1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529644-27C0-4655-9503-40E917BF2C41}" type="slidenum">
              <a:rPr/>
              <a:pPr/>
              <a:t>5</a:t>
            </a:fld>
            <a:endParaRPr lang="de-DE" dirty="0"/>
          </a:p>
        </p:txBody>
      </p:sp>
      <p:sp>
        <p:nvSpPr>
          <p:cNvPr id="97283" name="Rectangle 7"/>
          <p:cNvSpPr txBox="1">
            <a:spLocks noGrp="1" noChangeArrowheads="1"/>
          </p:cNvSpPr>
          <p:nvPr/>
        </p:nvSpPr>
        <p:spPr bwMode="auto">
          <a:xfrm>
            <a:off x="3887788" y="8689976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0C7B8A1B-A169-42ED-96E3-CF5B68CF2C7A}" type="slidenum">
              <a:rPr lang="en-GB" sz="1300"/>
              <a:pPr algn="r" defTabSz="947738"/>
              <a:t>5</a:t>
            </a:fld>
            <a:endParaRPr lang="en-GB" sz="1300" dirty="0"/>
          </a:p>
        </p:txBody>
      </p:sp>
      <p:sp>
        <p:nvSpPr>
          <p:cNvPr id="972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de-DE" noProof="1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32FD-A97E-46F3-ADAC-576E5447719E}" type="datetimeFigureOut">
              <a:rPr lang="cs-CZ" smtClean="0"/>
              <a:pPr/>
              <a:t>11.4.2017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444E7-5A29-43EA-B0FB-412ACD3320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32FD-A97E-46F3-ADAC-576E5447719E}" type="datetimeFigureOut">
              <a:rPr lang="cs-CZ" smtClean="0"/>
              <a:pPr/>
              <a:t>11.4.2017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444E7-5A29-43EA-B0FB-412ACD3320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32FD-A97E-46F3-ADAC-576E5447719E}" type="datetimeFigureOut">
              <a:rPr lang="cs-CZ" smtClean="0"/>
              <a:pPr/>
              <a:t>11.4.2017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444E7-5A29-43EA-B0FB-412ACD3320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- charteo.com / Neutral De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238539"/>
            <a:ext cx="8497092" cy="61645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3F149-83C4-4179-9681-702531CCFDAC}" type="datetimeFigureOut">
              <a:rPr lang="de-DE" smtClean="0"/>
              <a:pPr/>
              <a:t>11.04.2017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E638-3F78-4E0D-883A-B278700C48C0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23850" y="854994"/>
            <a:ext cx="8496300" cy="336244"/>
          </a:xfrm>
        </p:spPr>
        <p:txBody>
          <a:bodyPr lIns="0" tIns="0" rIns="0" bIns="0" anchor="t" anchorCtr="0">
            <a:noAutofit/>
          </a:bodyPr>
          <a:lstStyle>
            <a:lvl1pPr>
              <a:buNone/>
              <a:defRPr sz="2000"/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238539"/>
            <a:ext cx="8497092" cy="61645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3F149-83C4-4179-9681-702531CCFDAC}" type="datetimeFigureOut">
              <a:rPr lang="de-DE" smtClean="0"/>
              <a:pPr/>
              <a:t>11.04.2017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E638-3F78-4E0D-883A-B278700C48C0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23850" y="854994"/>
            <a:ext cx="8496300" cy="336244"/>
          </a:xfrm>
        </p:spPr>
        <p:txBody>
          <a:bodyPr lIns="0" tIns="0" rIns="0" bIns="0" anchor="t" anchorCtr="0">
            <a:noAutofit/>
          </a:bodyPr>
          <a:lstStyle>
            <a:lvl1pPr>
              <a:buNone/>
              <a:defRPr sz="2000"/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32FD-A97E-46F3-ADAC-576E5447719E}" type="datetimeFigureOut">
              <a:rPr lang="cs-CZ" smtClean="0"/>
              <a:pPr/>
              <a:t>11.4.2017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444E7-5A29-43EA-B0FB-412ACD3320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32FD-A97E-46F3-ADAC-576E5447719E}" type="datetimeFigureOut">
              <a:rPr lang="cs-CZ" smtClean="0"/>
              <a:pPr/>
              <a:t>11.4.2017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444E7-5A29-43EA-B0FB-412ACD3320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32FD-A97E-46F3-ADAC-576E5447719E}" type="datetimeFigureOut">
              <a:rPr lang="cs-CZ" smtClean="0"/>
              <a:pPr/>
              <a:t>11.4.2017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444E7-5A29-43EA-B0FB-412ACD3320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32FD-A97E-46F3-ADAC-576E5447719E}" type="datetimeFigureOut">
              <a:rPr lang="cs-CZ" smtClean="0"/>
              <a:pPr/>
              <a:t>11.4.2017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444E7-5A29-43EA-B0FB-412ACD3320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32FD-A97E-46F3-ADAC-576E5447719E}" type="datetimeFigureOut">
              <a:rPr lang="cs-CZ" smtClean="0"/>
              <a:pPr/>
              <a:t>11.4.2017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444E7-5A29-43EA-B0FB-412ACD3320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32FD-A97E-46F3-ADAC-576E5447719E}" type="datetimeFigureOut">
              <a:rPr lang="cs-CZ" smtClean="0"/>
              <a:pPr/>
              <a:t>11.4.2017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444E7-5A29-43EA-B0FB-412ACD3320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32FD-A97E-46F3-ADAC-576E5447719E}" type="datetimeFigureOut">
              <a:rPr lang="cs-CZ" smtClean="0"/>
              <a:pPr/>
              <a:t>11.4.2017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444E7-5A29-43EA-B0FB-412ACD3320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632FD-A97E-46F3-ADAC-576E5447719E}" type="datetimeFigureOut">
              <a:rPr lang="cs-CZ" smtClean="0"/>
              <a:pPr/>
              <a:t>11.4.2017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444E7-5A29-43EA-B0FB-412ACD3320E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632FD-A97E-46F3-ADAC-576E5447719E}" type="datetimeFigureOut">
              <a:rPr lang="cs-CZ" smtClean="0"/>
              <a:pPr/>
              <a:t>11.4.2017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444E7-5A29-43EA-B0FB-412ACD3320E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9"/>
          <p:cNvGrpSpPr/>
          <p:nvPr/>
        </p:nvGrpSpPr>
        <p:grpSpPr>
          <a:xfrm>
            <a:off x="0" y="0"/>
            <a:ext cx="9144000" cy="3428999"/>
            <a:chOff x="0" y="0"/>
            <a:chExt cx="9144000" cy="3068614"/>
          </a:xfrm>
          <a:effectLst>
            <a:outerShdw blurRad="381000" dist="1270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2" name="Rechteck 111"/>
            <p:cNvSpPr/>
            <p:nvPr/>
          </p:nvSpPr>
          <p:spPr bwMode="auto">
            <a:xfrm>
              <a:off x="0" y="0"/>
              <a:ext cx="9144000" cy="3068614"/>
            </a:xfrm>
            <a:prstGeom prst="rect">
              <a:avLst/>
            </a:prstGeom>
            <a:gradFill flip="none" rotWithShape="1">
              <a:gsLst>
                <a:gs pos="0">
                  <a:srgbClr val="00B050"/>
                </a:gs>
                <a:gs pos="100000">
                  <a:srgbClr val="000000"/>
                </a:gs>
              </a:gsLst>
              <a:lin ang="18900000" scaled="1"/>
              <a:tileRect/>
            </a:gradFill>
            <a:ln w="12700">
              <a:noFill/>
              <a:round/>
              <a:headEnd/>
              <a:tailEnd/>
            </a:ln>
          </p:spPr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3" name="Freeform 5"/>
            <p:cNvSpPr>
              <a:spLocks/>
            </p:cNvSpPr>
            <p:nvPr/>
          </p:nvSpPr>
          <p:spPr bwMode="auto">
            <a:xfrm>
              <a:off x="0" y="0"/>
              <a:ext cx="3857855" cy="3068614"/>
            </a:xfrm>
            <a:custGeom>
              <a:avLst/>
              <a:gdLst/>
              <a:ahLst/>
              <a:cxnLst>
                <a:cxn ang="0">
                  <a:pos x="1143" y="492"/>
                </a:cxn>
                <a:cxn ang="0">
                  <a:pos x="1122" y="0"/>
                </a:cxn>
                <a:cxn ang="0">
                  <a:pos x="0" y="0"/>
                </a:cxn>
                <a:cxn ang="0">
                  <a:pos x="0" y="1386"/>
                </a:cxn>
                <a:cxn ang="0">
                  <a:pos x="1728" y="1386"/>
                </a:cxn>
                <a:cxn ang="0">
                  <a:pos x="1143" y="492"/>
                </a:cxn>
              </a:cxnLst>
              <a:rect l="0" t="0" r="r" b="b"/>
              <a:pathLst>
                <a:path w="1728" h="1386">
                  <a:moveTo>
                    <a:pt x="1143" y="492"/>
                  </a:moveTo>
                  <a:cubicBezTo>
                    <a:pt x="1110" y="320"/>
                    <a:pt x="1105" y="152"/>
                    <a:pt x="112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386"/>
                    <a:pt x="0" y="1386"/>
                    <a:pt x="0" y="1386"/>
                  </a:cubicBezTo>
                  <a:cubicBezTo>
                    <a:pt x="1728" y="1386"/>
                    <a:pt x="1728" y="1386"/>
                    <a:pt x="1728" y="1386"/>
                  </a:cubicBezTo>
                  <a:cubicBezTo>
                    <a:pt x="1465" y="1278"/>
                    <a:pt x="1227" y="933"/>
                    <a:pt x="1143" y="49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C00000"/>
                </a:gs>
                <a:gs pos="100000">
                  <a:srgbClr val="646464"/>
                </a:gs>
              </a:gsLst>
              <a:lin ang="18900000" scaled="1"/>
              <a:tileRect/>
            </a:gradFill>
            <a:ln w="12700">
              <a:noFill/>
              <a:round/>
              <a:headEnd/>
              <a:tailEnd/>
            </a:ln>
          </p:spPr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114" name="Titel 1"/>
          <p:cNvSpPr txBox="1">
            <a:spLocks/>
          </p:cNvSpPr>
          <p:nvPr/>
        </p:nvSpPr>
        <p:spPr>
          <a:xfrm>
            <a:off x="539552" y="4005064"/>
            <a:ext cx="5688632" cy="677108"/>
          </a:xfrm>
          <a:prstGeom prst="rect">
            <a:avLst/>
          </a:prstGeom>
        </p:spPr>
        <p:txBody>
          <a:bodyPr lIns="0" tIns="0" rIns="0" bIns="0"/>
          <a:lstStyle/>
          <a:p>
            <a:pPr marR="0" indent="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400" b="1" noProof="1" smtClean="0">
                <a:solidFill>
                  <a:srgbClr val="C00000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Kapacita škol v prstenci kolem hl.m. Prahy</a:t>
            </a:r>
            <a:endParaRPr lang="de-DE" sz="4400" b="1" dirty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15" name="Untertitel 2"/>
          <p:cNvSpPr txBox="1">
            <a:spLocks/>
          </p:cNvSpPr>
          <p:nvPr/>
        </p:nvSpPr>
        <p:spPr>
          <a:xfrm>
            <a:off x="611560" y="5373216"/>
            <a:ext cx="7856218" cy="938296"/>
          </a:xfrm>
          <a:prstGeom prst="rect">
            <a:avLst/>
          </a:prstGeom>
        </p:spPr>
        <p:txBody>
          <a:bodyPr lIns="0" tIns="0" rIns="0" bIns="0"/>
          <a:lstStyle/>
          <a:p>
            <a:pPr marR="0" fontAlgn="auto">
              <a:lnSpc>
                <a:spcPct val="125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2800" b="1" noProof="1" smtClean="0"/>
              <a:t>11.4.2017</a:t>
            </a:r>
            <a:endParaRPr lang="de-DE" sz="2800" b="1" noProof="1" smtClean="0"/>
          </a:p>
        </p:txBody>
      </p:sp>
      <p:pic>
        <p:nvPicPr>
          <p:cNvPr id="116" name="Obrázek 115" descr="znak-ps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48264" y="4527958"/>
            <a:ext cx="1792362" cy="1783554"/>
          </a:xfrm>
          <a:prstGeom prst="rect">
            <a:avLst/>
          </a:prstGeom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_h1"/>
          <p:cNvSpPr>
            <a:spLocks noGrp="1" noChangeArrowheads="1"/>
          </p:cNvSpPr>
          <p:nvPr>
            <p:ph type="title"/>
          </p:nvPr>
        </p:nvSpPr>
        <p:spPr bwMode="gray">
          <a:xfrm>
            <a:off x="251520" y="238539"/>
            <a:ext cx="6552728" cy="616455"/>
          </a:xfrm>
        </p:spPr>
        <p:txBody>
          <a:bodyPr/>
          <a:lstStyle/>
          <a:p>
            <a:pPr algn="l"/>
            <a:r>
              <a:rPr lang="cs-CZ" b="1" dirty="0" err="1" smtClean="0">
                <a:solidFill>
                  <a:srgbClr val="C0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Hostorie</a:t>
            </a:r>
            <a:endParaRPr lang="de-DE" b="1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29" name="_h2"/>
          <p:cNvSpPr>
            <a:spLocks noGrp="1"/>
          </p:cNvSpPr>
          <p:nvPr>
            <p:ph type="body" sz="quarter" idx="13"/>
          </p:nvPr>
        </p:nvSpPr>
        <p:spPr bwMode="gray">
          <a:xfrm>
            <a:off x="323528" y="1052736"/>
            <a:ext cx="8496300" cy="336244"/>
          </a:xfrm>
        </p:spPr>
        <p:txBody>
          <a:bodyPr/>
          <a:lstStyle/>
          <a:p>
            <a:endParaRPr lang="de-DE" b="1" noProof="1" smtClean="0"/>
          </a:p>
        </p:txBody>
      </p:sp>
      <p:grpSp>
        <p:nvGrpSpPr>
          <p:cNvPr id="2" name="Gruppieren 13"/>
          <p:cNvGrpSpPr/>
          <p:nvPr/>
        </p:nvGrpSpPr>
        <p:grpSpPr bwMode="gray">
          <a:xfrm>
            <a:off x="323851" y="1555750"/>
            <a:ext cx="3240037" cy="4321523"/>
            <a:chOff x="323850" y="1555750"/>
            <a:chExt cx="4175125" cy="4081486"/>
          </a:xfrm>
        </p:grpSpPr>
        <p:sp>
          <p:nvSpPr>
            <p:cNvPr id="11" name="_color1"/>
            <p:cNvSpPr>
              <a:spLocks noChangeArrowheads="1"/>
            </p:cNvSpPr>
            <p:nvPr/>
          </p:nvSpPr>
          <p:spPr bwMode="gray">
            <a:xfrm>
              <a:off x="323850" y="1555750"/>
              <a:ext cx="4175125" cy="360363"/>
            </a:xfrm>
            <a:prstGeom prst="rect">
              <a:avLst/>
            </a:prstGeom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  <a:ln w="12700">
              <a:solidFill>
                <a:srgbClr val="C0C0C0"/>
              </a:solidFill>
              <a:miter lim="800000"/>
              <a:headEnd/>
              <a:tailEnd/>
            </a:ln>
            <a:effectLst>
              <a:outerShdw blurRad="1270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288000" tIns="0" rIns="0" bIns="0" anchor="ctr"/>
            <a:lstStyle/>
            <a:p>
              <a:pPr defTabSz="801688" eaLnBrk="0" hangingPunct="0">
                <a:defRPr/>
              </a:pPr>
              <a:r>
                <a:rPr lang="cs-CZ" b="1" kern="0" noProof="1" smtClean="0">
                  <a:solidFill>
                    <a:srgbClr val="FFFFFF"/>
                  </a:solidFill>
                  <a:cs typeface="Arial" charset="0"/>
                </a:rPr>
                <a:t>Chronologie</a:t>
              </a:r>
              <a:endParaRPr lang="de-DE" b="1" kern="0" noProof="1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3" name="Rectangle 5"/>
            <p:cNvSpPr>
              <a:spLocks noChangeArrowheads="1"/>
            </p:cNvSpPr>
            <p:nvPr/>
          </p:nvSpPr>
          <p:spPr bwMode="gray">
            <a:xfrm>
              <a:off x="323850" y="1916112"/>
              <a:ext cx="4175125" cy="3721124"/>
            </a:xfrm>
            <a:prstGeom prst="rect">
              <a:avLst/>
            </a:prstGeom>
            <a:gradFill flip="none"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16200000" scaled="1"/>
              <a:tileRect/>
            </a:gradFill>
            <a:ln w="12700">
              <a:solidFill>
                <a:srgbClr val="C0C0C0"/>
              </a:solidFill>
              <a:miter lim="800000"/>
              <a:headEnd/>
              <a:tailEnd/>
            </a:ln>
            <a:effectLst>
              <a:outerShdw blurRad="1270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108000" tIns="108000" rIns="144000" bIns="72000"/>
            <a:lstStyle/>
            <a:p>
              <a:pPr marL="190500" indent="-190500">
                <a:spcAft>
                  <a:spcPts val="800"/>
                </a:spcAft>
                <a:buClr>
                  <a:srgbClr val="808080"/>
                </a:buClr>
                <a:buFont typeface="Wingdings" pitchFamily="2" charset="2"/>
                <a:buChar char="§"/>
                <a:defRPr/>
              </a:pPr>
              <a:r>
                <a:rPr lang="cs-CZ" noProof="1" smtClean="0">
                  <a:solidFill>
                    <a:srgbClr val="000000"/>
                  </a:solidFill>
                  <a:cs typeface="Arial" charset="0"/>
                </a:rPr>
                <a:t>2004 obci na Praze západ a Praze východ začínají </a:t>
              </a:r>
              <a:r>
                <a:rPr lang="cs-CZ" noProof="1" smtClean="0">
                  <a:solidFill>
                    <a:srgbClr val="000000"/>
                  </a:solidFill>
                  <a:cs typeface="Arial" charset="0"/>
                </a:rPr>
                <a:t>avizovat </a:t>
              </a:r>
              <a:r>
                <a:rPr lang="cs-CZ" noProof="1" smtClean="0">
                  <a:solidFill>
                    <a:srgbClr val="000000"/>
                  </a:solidFill>
                  <a:cs typeface="Arial" charset="0"/>
                </a:rPr>
                <a:t>obavy z nedostatečné kapacity školských zařízení- zejména MŠ</a:t>
              </a:r>
            </a:p>
            <a:p>
              <a:pPr marL="190500" indent="-190500">
                <a:spcAft>
                  <a:spcPts val="800"/>
                </a:spcAft>
                <a:buClr>
                  <a:srgbClr val="808080"/>
                </a:buClr>
                <a:buFont typeface="Wingdings" pitchFamily="2" charset="2"/>
                <a:buChar char="§"/>
                <a:defRPr/>
              </a:pPr>
              <a:r>
                <a:rPr lang="cs-CZ" noProof="1" smtClean="0">
                  <a:solidFill>
                    <a:srgbClr val="000000"/>
                  </a:solidFill>
                  <a:cs typeface="Arial" charset="0"/>
                </a:rPr>
                <a:t>2009 -2010 Demografické studie </a:t>
              </a:r>
              <a:r>
                <a:rPr lang="cs-CZ" noProof="1" smtClean="0">
                  <a:solidFill>
                    <a:srgbClr val="000000"/>
                  </a:solidFill>
                  <a:cs typeface="Arial" charset="0"/>
                </a:rPr>
                <a:t>UK </a:t>
              </a:r>
              <a:r>
                <a:rPr lang="cs-CZ" noProof="1" smtClean="0">
                  <a:solidFill>
                    <a:srgbClr val="000000"/>
                  </a:solidFill>
                  <a:cs typeface="Arial" charset="0"/>
                </a:rPr>
                <a:t>poukazující na významný nárůst v suburbii</a:t>
              </a:r>
            </a:p>
            <a:p>
              <a:pPr marL="190500" indent="-190500">
                <a:spcAft>
                  <a:spcPts val="800"/>
                </a:spcAft>
                <a:buClr>
                  <a:srgbClr val="808080"/>
                </a:buClr>
                <a:buFont typeface="Wingdings" pitchFamily="2" charset="2"/>
                <a:buChar char="§"/>
                <a:defRPr/>
              </a:pPr>
              <a:r>
                <a:rPr lang="cs-CZ" noProof="1" smtClean="0">
                  <a:solidFill>
                    <a:srgbClr val="000000"/>
                  </a:solidFill>
                  <a:cs typeface="Arial" charset="0"/>
                </a:rPr>
                <a:t>2011 Demografická studie Středočeský kraj ???</a:t>
              </a:r>
            </a:p>
            <a:p>
              <a:pPr marL="190500" indent="-190500">
                <a:spcAft>
                  <a:spcPts val="800"/>
                </a:spcAft>
                <a:buClr>
                  <a:srgbClr val="808080"/>
                </a:buClr>
                <a:buFont typeface="Wingdings" pitchFamily="2" charset="2"/>
                <a:buChar char="§"/>
                <a:defRPr/>
              </a:pPr>
              <a:endParaRPr lang="cs-CZ" noProof="1" smtClean="0">
                <a:solidFill>
                  <a:srgbClr val="000000"/>
                </a:solidFill>
                <a:cs typeface="Arial" charset="0"/>
              </a:endParaRPr>
            </a:p>
          </p:txBody>
        </p:sp>
      </p:grpSp>
      <p:pic>
        <p:nvPicPr>
          <p:cNvPr id="8" name="Obrázek 7" descr="znak-ps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96336" y="404664"/>
            <a:ext cx="926844" cy="922289"/>
          </a:xfrm>
          <a:prstGeom prst="rect">
            <a:avLst/>
          </a:prstGeom>
          <a:effectLst/>
        </p:spPr>
      </p:pic>
      <p:pic>
        <p:nvPicPr>
          <p:cNvPr id="1026" name="Picture 2" descr="\\SERVER\RedirectedFolders\mvacha\My Documents\Vacha\MAS\Konference duben 2017\Ourednicek demografie map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746528"/>
            <a:ext cx="5399368" cy="3759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7193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_h1"/>
          <p:cNvSpPr>
            <a:spLocks noGrp="1" noChangeArrowheads="1"/>
          </p:cNvSpPr>
          <p:nvPr>
            <p:ph type="title"/>
          </p:nvPr>
        </p:nvSpPr>
        <p:spPr bwMode="gray">
          <a:xfrm>
            <a:off x="251520" y="238539"/>
            <a:ext cx="6552728" cy="616455"/>
          </a:xfrm>
        </p:spPr>
        <p:txBody>
          <a:bodyPr/>
          <a:lstStyle/>
          <a:p>
            <a:pPr algn="l"/>
            <a:r>
              <a:rPr lang="cs-CZ" b="1" dirty="0" err="1" smtClean="0">
                <a:solidFill>
                  <a:srgbClr val="C0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Hostorie</a:t>
            </a:r>
            <a:endParaRPr lang="de-DE" b="1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29" name="_h2"/>
          <p:cNvSpPr>
            <a:spLocks noGrp="1"/>
          </p:cNvSpPr>
          <p:nvPr>
            <p:ph type="body" sz="quarter" idx="13"/>
          </p:nvPr>
        </p:nvSpPr>
        <p:spPr bwMode="gray">
          <a:xfrm>
            <a:off x="323528" y="1052736"/>
            <a:ext cx="8496300" cy="336244"/>
          </a:xfrm>
        </p:spPr>
        <p:txBody>
          <a:bodyPr/>
          <a:lstStyle/>
          <a:p>
            <a:endParaRPr lang="de-DE" b="1" noProof="1" smtClean="0"/>
          </a:p>
        </p:txBody>
      </p:sp>
      <p:grpSp>
        <p:nvGrpSpPr>
          <p:cNvPr id="2" name="Gruppieren 13"/>
          <p:cNvGrpSpPr/>
          <p:nvPr/>
        </p:nvGrpSpPr>
        <p:grpSpPr bwMode="gray">
          <a:xfrm>
            <a:off x="296765" y="1555750"/>
            <a:ext cx="3915196" cy="4321523"/>
            <a:chOff x="323850" y="1555750"/>
            <a:chExt cx="4175125" cy="4081486"/>
          </a:xfrm>
        </p:grpSpPr>
        <p:sp>
          <p:nvSpPr>
            <p:cNvPr id="11" name="_color1"/>
            <p:cNvSpPr>
              <a:spLocks noChangeArrowheads="1"/>
            </p:cNvSpPr>
            <p:nvPr/>
          </p:nvSpPr>
          <p:spPr bwMode="gray">
            <a:xfrm>
              <a:off x="323850" y="1555750"/>
              <a:ext cx="4175125" cy="360363"/>
            </a:xfrm>
            <a:prstGeom prst="rect">
              <a:avLst/>
            </a:prstGeom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  <a:ln w="12700">
              <a:solidFill>
                <a:srgbClr val="C0C0C0"/>
              </a:solidFill>
              <a:miter lim="800000"/>
              <a:headEnd/>
              <a:tailEnd/>
            </a:ln>
            <a:effectLst>
              <a:outerShdw blurRad="1270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288000" tIns="0" rIns="0" bIns="0" anchor="ctr"/>
            <a:lstStyle/>
            <a:p>
              <a:pPr defTabSz="801688" eaLnBrk="0" hangingPunct="0">
                <a:defRPr/>
              </a:pPr>
              <a:r>
                <a:rPr lang="cs-CZ" b="1" kern="0" noProof="1" smtClean="0">
                  <a:solidFill>
                    <a:srgbClr val="FFFFFF"/>
                  </a:solidFill>
                  <a:cs typeface="Arial" charset="0"/>
                </a:rPr>
                <a:t>Chronologie</a:t>
              </a:r>
              <a:endParaRPr lang="de-DE" b="1" kern="0" noProof="1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3" name="Rectangle 5"/>
            <p:cNvSpPr>
              <a:spLocks noChangeArrowheads="1"/>
            </p:cNvSpPr>
            <p:nvPr/>
          </p:nvSpPr>
          <p:spPr bwMode="gray">
            <a:xfrm>
              <a:off x="323850" y="1916112"/>
              <a:ext cx="4175125" cy="3721124"/>
            </a:xfrm>
            <a:prstGeom prst="rect">
              <a:avLst/>
            </a:prstGeom>
            <a:gradFill flip="none"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16200000" scaled="1"/>
              <a:tileRect/>
            </a:gradFill>
            <a:ln w="12700">
              <a:solidFill>
                <a:srgbClr val="C0C0C0"/>
              </a:solidFill>
              <a:miter lim="800000"/>
              <a:headEnd/>
              <a:tailEnd/>
            </a:ln>
            <a:effectLst>
              <a:outerShdw blurRad="1270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108000" tIns="108000" rIns="144000" bIns="72000"/>
            <a:lstStyle/>
            <a:p>
              <a:pPr marL="190500" indent="-190500">
                <a:spcAft>
                  <a:spcPts val="800"/>
                </a:spcAft>
                <a:buClr>
                  <a:srgbClr val="808080"/>
                </a:buClr>
                <a:buFont typeface="Wingdings" pitchFamily="2" charset="2"/>
                <a:buChar char="§"/>
                <a:defRPr/>
              </a:pPr>
              <a:r>
                <a:rPr lang="cs-CZ" noProof="1" smtClean="0">
                  <a:solidFill>
                    <a:srgbClr val="000000"/>
                  </a:solidFill>
                  <a:cs typeface="Arial" charset="0"/>
                </a:rPr>
                <a:t>2009-2012 intenzivní hledání podpory pro řešení problému – finanční krize</a:t>
              </a:r>
            </a:p>
            <a:p>
              <a:pPr marL="190500" indent="-190500">
                <a:spcAft>
                  <a:spcPts val="800"/>
                </a:spcAft>
                <a:buClr>
                  <a:srgbClr val="808080"/>
                </a:buClr>
                <a:buFont typeface="Wingdings" pitchFamily="2" charset="2"/>
                <a:buChar char="§"/>
                <a:defRPr/>
              </a:pPr>
              <a:r>
                <a:rPr lang="cs-CZ" noProof="1" smtClean="0">
                  <a:solidFill>
                    <a:srgbClr val="000000"/>
                  </a:solidFill>
                  <a:cs typeface="Arial" charset="0"/>
                </a:rPr>
                <a:t>2013 předčasné volby – zpracování potřeb v území</a:t>
              </a:r>
            </a:p>
            <a:p>
              <a:pPr marL="190500" indent="-190500">
                <a:spcAft>
                  <a:spcPts val="800"/>
                </a:spcAft>
                <a:buClr>
                  <a:srgbClr val="808080"/>
                </a:buClr>
                <a:buFont typeface="Wingdings" pitchFamily="2" charset="2"/>
                <a:buChar char="§"/>
                <a:defRPr/>
              </a:pPr>
              <a:r>
                <a:rPr lang="cs-CZ" noProof="1" smtClean="0">
                  <a:solidFill>
                    <a:srgbClr val="000000"/>
                  </a:solidFill>
                  <a:cs typeface="Arial" charset="0"/>
                </a:rPr>
                <a:t>2013 – schválen dotační titul na zvýšení kapacity škol</a:t>
              </a:r>
            </a:p>
            <a:p>
              <a:pPr marL="190500" indent="-190500">
                <a:spcAft>
                  <a:spcPts val="800"/>
                </a:spcAft>
                <a:buClr>
                  <a:srgbClr val="808080"/>
                </a:buClr>
                <a:buFont typeface="Wingdings" pitchFamily="2" charset="2"/>
                <a:buChar char="§"/>
                <a:defRPr/>
              </a:pPr>
              <a:r>
                <a:rPr lang="cs-CZ" noProof="1" smtClean="0">
                  <a:solidFill>
                    <a:srgbClr val="000000"/>
                  </a:solidFill>
                  <a:cs typeface="Arial" charset="0"/>
                </a:rPr>
                <a:t>2015 pro velké projekty nelze vhodně  využít dotačních titulů MŠMT a MF</a:t>
              </a:r>
            </a:p>
            <a:p>
              <a:pPr marL="190500" indent="-190500">
                <a:spcAft>
                  <a:spcPts val="800"/>
                </a:spcAft>
                <a:buClr>
                  <a:srgbClr val="808080"/>
                </a:buClr>
                <a:buFont typeface="Wingdings" pitchFamily="2" charset="2"/>
                <a:buChar char="§"/>
                <a:defRPr/>
              </a:pPr>
              <a:r>
                <a:rPr lang="cs-CZ" noProof="1" smtClean="0">
                  <a:solidFill>
                    <a:srgbClr val="000000"/>
                  </a:solidFill>
                  <a:cs typeface="Arial" charset="0"/>
                </a:rPr>
                <a:t>08/2015-10/2016 příprava </a:t>
              </a:r>
              <a:r>
                <a:rPr lang="cs-CZ" noProof="1" smtClean="0">
                  <a:solidFill>
                    <a:srgbClr val="000000"/>
                  </a:solidFill>
                  <a:cs typeface="Arial" charset="0"/>
                </a:rPr>
                <a:t>podkladů </a:t>
              </a:r>
              <a:r>
                <a:rPr lang="cs-CZ" noProof="1" smtClean="0">
                  <a:solidFill>
                    <a:srgbClr val="000000"/>
                  </a:solidFill>
                  <a:cs typeface="Arial" charset="0"/>
                </a:rPr>
                <a:t>pro </a:t>
              </a:r>
              <a:r>
                <a:rPr lang="cs-CZ" noProof="1" smtClean="0">
                  <a:solidFill>
                    <a:srgbClr val="000000"/>
                  </a:solidFill>
                  <a:cs typeface="Arial" charset="0"/>
                </a:rPr>
                <a:t>vládu ČR</a:t>
              </a:r>
              <a:endParaRPr lang="cs-CZ" noProof="1" smtClean="0">
                <a:solidFill>
                  <a:srgbClr val="000000"/>
                </a:solidFill>
                <a:cs typeface="Arial" charset="0"/>
              </a:endParaRPr>
            </a:p>
            <a:p>
              <a:pPr marL="190500" indent="-190500">
                <a:spcAft>
                  <a:spcPts val="800"/>
                </a:spcAft>
                <a:buClr>
                  <a:srgbClr val="808080"/>
                </a:buClr>
                <a:buFont typeface="Wingdings" pitchFamily="2" charset="2"/>
                <a:buChar char="§"/>
                <a:defRPr/>
              </a:pPr>
              <a:endParaRPr lang="cs-CZ" noProof="1" smtClean="0">
                <a:solidFill>
                  <a:srgbClr val="000000"/>
                </a:solidFill>
                <a:cs typeface="Arial" charset="0"/>
              </a:endParaRPr>
            </a:p>
          </p:txBody>
        </p:sp>
      </p:grpSp>
      <p:pic>
        <p:nvPicPr>
          <p:cNvPr id="8" name="Obrázek 7" descr="znak-ps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96336" y="404664"/>
            <a:ext cx="926844" cy="922289"/>
          </a:xfrm>
          <a:prstGeom prst="rect">
            <a:avLst/>
          </a:prstGeom>
          <a:effectLst/>
        </p:spPr>
      </p:pic>
      <p:pic>
        <p:nvPicPr>
          <p:cNvPr id="2050" name="Picture 2" descr="\\SERVER\RedirectedFolders\mvacha\My Documents\Vacha\MAS\Konference duben 2017\Deficit_graf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2337" y="1746528"/>
            <a:ext cx="4515457" cy="3867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14247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_h1"/>
          <p:cNvSpPr>
            <a:spLocks noGrp="1" noChangeArrowheads="1"/>
          </p:cNvSpPr>
          <p:nvPr>
            <p:ph type="title"/>
          </p:nvPr>
        </p:nvSpPr>
        <p:spPr bwMode="gray">
          <a:xfrm>
            <a:off x="251520" y="238539"/>
            <a:ext cx="6552728" cy="616455"/>
          </a:xfrm>
        </p:spPr>
        <p:txBody>
          <a:bodyPr/>
          <a:lstStyle/>
          <a:p>
            <a:pPr algn="l"/>
            <a:r>
              <a:rPr lang="cs-CZ" sz="4000" b="1" dirty="0" smtClean="0">
                <a:solidFill>
                  <a:srgbClr val="C0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Připravujeme, projektujeme</a:t>
            </a:r>
            <a:endParaRPr lang="de-DE" sz="4000" b="1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29" name="_h2"/>
          <p:cNvSpPr>
            <a:spLocks noGrp="1"/>
          </p:cNvSpPr>
          <p:nvPr>
            <p:ph type="body" sz="quarter" idx="13"/>
          </p:nvPr>
        </p:nvSpPr>
        <p:spPr bwMode="gray">
          <a:xfrm>
            <a:off x="323528" y="1052736"/>
            <a:ext cx="8496300" cy="336244"/>
          </a:xfrm>
        </p:spPr>
        <p:txBody>
          <a:bodyPr/>
          <a:lstStyle/>
          <a:p>
            <a:endParaRPr lang="de-DE" b="1" noProof="1" smtClean="0"/>
          </a:p>
        </p:txBody>
      </p:sp>
      <p:grpSp>
        <p:nvGrpSpPr>
          <p:cNvPr id="2" name="Gruppieren 13"/>
          <p:cNvGrpSpPr/>
          <p:nvPr/>
        </p:nvGrpSpPr>
        <p:grpSpPr bwMode="gray">
          <a:xfrm>
            <a:off x="296764" y="1555750"/>
            <a:ext cx="4203227" cy="4897586"/>
            <a:chOff x="323850" y="1555750"/>
            <a:chExt cx="4175125" cy="4081486"/>
          </a:xfrm>
        </p:grpSpPr>
        <p:sp>
          <p:nvSpPr>
            <p:cNvPr id="11" name="_color1"/>
            <p:cNvSpPr>
              <a:spLocks noChangeArrowheads="1"/>
            </p:cNvSpPr>
            <p:nvPr/>
          </p:nvSpPr>
          <p:spPr bwMode="gray">
            <a:xfrm>
              <a:off x="323850" y="1555750"/>
              <a:ext cx="4175125" cy="360363"/>
            </a:xfrm>
            <a:prstGeom prst="rect">
              <a:avLst/>
            </a:prstGeom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  <a:ln w="12700">
              <a:solidFill>
                <a:srgbClr val="C0C0C0"/>
              </a:solidFill>
              <a:miter lim="800000"/>
              <a:headEnd/>
              <a:tailEnd/>
            </a:ln>
            <a:effectLst>
              <a:outerShdw blurRad="1270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288000" tIns="0" rIns="0" bIns="0" anchor="ctr"/>
            <a:lstStyle/>
            <a:p>
              <a:pPr defTabSz="801688" eaLnBrk="0" hangingPunct="0">
                <a:defRPr/>
              </a:pPr>
              <a:r>
                <a:rPr lang="cs-CZ" b="1" kern="0" noProof="1" smtClean="0">
                  <a:solidFill>
                    <a:srgbClr val="FFFFFF"/>
                  </a:solidFill>
                  <a:cs typeface="Arial" charset="0"/>
                </a:rPr>
                <a:t>Současnost</a:t>
              </a:r>
              <a:endParaRPr lang="de-DE" b="1" kern="0" noProof="1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3" name="Rectangle 5"/>
            <p:cNvSpPr>
              <a:spLocks noChangeArrowheads="1"/>
            </p:cNvSpPr>
            <p:nvPr/>
          </p:nvSpPr>
          <p:spPr bwMode="gray">
            <a:xfrm>
              <a:off x="323850" y="1916112"/>
              <a:ext cx="4175125" cy="3721124"/>
            </a:xfrm>
            <a:prstGeom prst="rect">
              <a:avLst/>
            </a:prstGeom>
            <a:gradFill flip="none"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16200000" scaled="1"/>
              <a:tileRect/>
            </a:gradFill>
            <a:ln w="12700">
              <a:solidFill>
                <a:srgbClr val="C0C0C0"/>
              </a:solidFill>
              <a:miter lim="800000"/>
              <a:headEnd/>
              <a:tailEnd/>
            </a:ln>
            <a:effectLst>
              <a:outerShdw blurRad="1270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108000" tIns="108000" rIns="144000" bIns="72000"/>
            <a:lstStyle/>
            <a:p>
              <a:pPr marL="190500" indent="-190500">
                <a:spcAft>
                  <a:spcPts val="800"/>
                </a:spcAft>
                <a:buClr>
                  <a:srgbClr val="808080"/>
                </a:buClr>
                <a:buFont typeface="Wingdings" pitchFamily="2" charset="2"/>
                <a:buChar char="§"/>
                <a:defRPr/>
              </a:pPr>
              <a:r>
                <a:rPr lang="cs-CZ" noProof="1" smtClean="0">
                  <a:solidFill>
                    <a:srgbClr val="000000"/>
                  </a:solidFill>
                  <a:cs typeface="Arial" charset="0"/>
                </a:rPr>
                <a:t>2016 – schválen dotační titul na roky 2017-2022 pro vybrané školy</a:t>
              </a:r>
            </a:p>
            <a:p>
              <a:pPr marL="190500" indent="-190500">
                <a:spcAft>
                  <a:spcPts val="800"/>
                </a:spcAft>
                <a:buClr>
                  <a:srgbClr val="808080"/>
                </a:buClr>
                <a:buFont typeface="Wingdings" pitchFamily="2" charset="2"/>
                <a:buChar char="§"/>
                <a:defRPr/>
              </a:pPr>
              <a:r>
                <a:rPr lang="cs-CZ" noProof="1" smtClean="0">
                  <a:solidFill>
                    <a:srgbClr val="000000"/>
                  </a:solidFill>
                  <a:cs typeface="Arial" charset="0"/>
                </a:rPr>
                <a:t>Pro rok 2017 schváleno 300 mil. Kč. Celková potřeba se odhaduje na 1,5 mld.</a:t>
              </a:r>
            </a:p>
            <a:p>
              <a:pPr marL="190500" indent="-190500">
                <a:spcAft>
                  <a:spcPts val="800"/>
                </a:spcAft>
                <a:buClr>
                  <a:srgbClr val="808080"/>
                </a:buClr>
                <a:buFont typeface="Wingdings" pitchFamily="2" charset="2"/>
                <a:buChar char="§"/>
                <a:defRPr/>
              </a:pPr>
              <a:r>
                <a:rPr lang="cs-CZ" noProof="1" smtClean="0">
                  <a:solidFill>
                    <a:srgbClr val="000000"/>
                  </a:solidFill>
                  <a:cs typeface="Arial" charset="0"/>
                </a:rPr>
                <a:t>Podpora 70% (Praha-Čakovice, Praha - Řeporyje, Psáry, Jesenice, Říčany,  Čelakovice,  Rudná)</a:t>
              </a:r>
            </a:p>
            <a:p>
              <a:pPr marL="190500" indent="-190500">
                <a:spcAft>
                  <a:spcPts val="800"/>
                </a:spcAft>
                <a:buClr>
                  <a:srgbClr val="808080"/>
                </a:buClr>
                <a:buFont typeface="Wingdings" pitchFamily="2" charset="2"/>
                <a:buChar char="§"/>
                <a:defRPr/>
              </a:pPr>
              <a:r>
                <a:rPr lang="cs-CZ" noProof="1" smtClean="0">
                  <a:solidFill>
                    <a:srgbClr val="000000"/>
                  </a:solidFill>
                  <a:cs typeface="Arial" charset="0"/>
                </a:rPr>
                <a:t>Podpora 85 % svazkové školy (Přezletice, Ondřejov, Úvaly)</a:t>
              </a:r>
            </a:p>
            <a:p>
              <a:pPr marL="190500" indent="-190500">
                <a:spcAft>
                  <a:spcPts val="800"/>
                </a:spcAft>
                <a:buClr>
                  <a:srgbClr val="808080"/>
                </a:buClr>
                <a:buFont typeface="Wingdings" pitchFamily="2" charset="2"/>
                <a:buChar char="§"/>
                <a:defRPr/>
              </a:pPr>
              <a:r>
                <a:rPr lang="cs-CZ" noProof="1" smtClean="0">
                  <a:solidFill>
                    <a:srgbClr val="000000"/>
                  </a:solidFill>
                  <a:cs typeface="Arial" charset="0"/>
                </a:rPr>
                <a:t>11/2016 Nová </a:t>
              </a:r>
              <a:r>
                <a:rPr lang="cs-CZ" noProof="1" smtClean="0">
                  <a:solidFill>
                    <a:srgbClr val="000000"/>
                  </a:solidFill>
                  <a:cs typeface="Arial" charset="0"/>
                </a:rPr>
                <a:t>iniciativa MŠMT – pasivní domy. Podpora až 50 mil. Kč</a:t>
              </a:r>
            </a:p>
            <a:p>
              <a:pPr marL="190500" indent="-190500">
                <a:spcAft>
                  <a:spcPts val="800"/>
                </a:spcAft>
                <a:buClr>
                  <a:srgbClr val="808080"/>
                </a:buClr>
                <a:buFont typeface="Wingdings" pitchFamily="2" charset="2"/>
                <a:buChar char="§"/>
                <a:defRPr/>
              </a:pPr>
              <a:r>
                <a:rPr lang="cs-CZ" noProof="1" smtClean="0">
                  <a:solidFill>
                    <a:srgbClr val="000000"/>
                  </a:solidFill>
                  <a:cs typeface="Arial" charset="0"/>
                </a:rPr>
                <a:t>Rizika – ekologická sdružení, uznatelnost </a:t>
              </a:r>
              <a:r>
                <a:rPr lang="cs-CZ" noProof="1" smtClean="0">
                  <a:solidFill>
                    <a:srgbClr val="000000"/>
                  </a:solidFill>
                  <a:cs typeface="Arial" charset="0"/>
                </a:rPr>
                <a:t>nákladů, kolize </a:t>
              </a:r>
              <a:r>
                <a:rPr lang="cs-CZ" noProof="1" smtClean="0">
                  <a:solidFill>
                    <a:srgbClr val="000000"/>
                  </a:solidFill>
                  <a:cs typeface="Arial" charset="0"/>
                </a:rPr>
                <a:t>dotací</a:t>
              </a:r>
            </a:p>
          </p:txBody>
        </p:sp>
      </p:grpSp>
      <p:pic>
        <p:nvPicPr>
          <p:cNvPr id="8" name="Obrázek 7" descr="znak-ps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96336" y="404664"/>
            <a:ext cx="926844" cy="922289"/>
          </a:xfrm>
          <a:prstGeom prst="rect">
            <a:avLst/>
          </a:prstGeom>
          <a:effectLst/>
        </p:spPr>
      </p:pic>
      <p:pic>
        <p:nvPicPr>
          <p:cNvPr id="3074" name="Picture 2" descr="\\SERVER\RedirectedFolders\mvacha\My Documents\Vacha\MAS\Konference duben 2017\skola ilustrac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557660"/>
            <a:ext cx="3960439" cy="2357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\\SERVER\RedirectedFolders\mvacha\My Documents\Vacha\MAS\Konference duben 2017\skola ilustrace 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146802"/>
            <a:ext cx="3960439" cy="2306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7991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Obrázek 15" descr="znak-ps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96336" y="404664"/>
            <a:ext cx="926844" cy="922289"/>
          </a:xfrm>
          <a:prstGeom prst="rect">
            <a:avLst/>
          </a:prstGeom>
          <a:effectLst/>
        </p:spPr>
      </p:pic>
      <p:sp>
        <p:nvSpPr>
          <p:cNvPr id="21" name="_h1"/>
          <p:cNvSpPr>
            <a:spLocks noGrp="1" noChangeArrowheads="1"/>
          </p:cNvSpPr>
          <p:nvPr>
            <p:ph type="title"/>
          </p:nvPr>
        </p:nvSpPr>
        <p:spPr bwMode="gray">
          <a:xfrm>
            <a:off x="323528" y="2564904"/>
            <a:ext cx="6552728" cy="616455"/>
          </a:xfrm>
        </p:spPr>
        <p:txBody>
          <a:bodyPr/>
          <a:lstStyle/>
          <a:p>
            <a:pPr algn="l"/>
            <a:r>
              <a:rPr lang="cs-CZ" b="1" dirty="0" smtClean="0">
                <a:solidFill>
                  <a:srgbClr val="C0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DĚKUJI ZA POZORNOST !</a:t>
            </a:r>
            <a:endParaRPr lang="de-DE" b="1" dirty="0" smtClean="0">
              <a:solidFill>
                <a:srgbClr val="C00000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23" name="_h2"/>
          <p:cNvSpPr>
            <a:spLocks noGrp="1"/>
          </p:cNvSpPr>
          <p:nvPr>
            <p:ph type="body" sz="quarter" idx="13"/>
          </p:nvPr>
        </p:nvSpPr>
        <p:spPr bwMode="gray">
          <a:xfrm>
            <a:off x="539552" y="3933056"/>
            <a:ext cx="3528392" cy="336244"/>
          </a:xfrm>
        </p:spPr>
        <p:txBody>
          <a:bodyPr/>
          <a:lstStyle/>
          <a:p>
            <a:r>
              <a:rPr lang="cs-CZ" b="1" noProof="1" smtClean="0"/>
              <a:t>Milan Vácha, starosta</a:t>
            </a:r>
            <a:endParaRPr lang="de-DE" b="1" noProof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3597</TotalTime>
  <Words>199</Words>
  <Application>Microsoft Office PowerPoint</Application>
  <PresentationFormat>Předvádění na obrazovce (4:3)</PresentationFormat>
  <Paragraphs>33</Paragraphs>
  <Slides>5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Prezentace aplikace PowerPoint</vt:lpstr>
      <vt:lpstr>Hostorie</vt:lpstr>
      <vt:lpstr>Hostorie</vt:lpstr>
      <vt:lpstr>Připravujeme, projektujeme</vt:lpstr>
      <vt:lpstr>DĚKUJI ZA POZORNOST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katerina.vachova</dc:creator>
  <cp:lastModifiedBy>Milan Vácha</cp:lastModifiedBy>
  <cp:revision>204</cp:revision>
  <dcterms:created xsi:type="dcterms:W3CDTF">2012-02-05T14:30:08Z</dcterms:created>
  <dcterms:modified xsi:type="dcterms:W3CDTF">2017-04-11T07:09:43Z</dcterms:modified>
</cp:coreProperties>
</file>